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83" r:id="rId1"/>
  </p:sldMasterIdLst>
  <p:sldIdLst>
    <p:sldId id="256" r:id="rId2"/>
    <p:sldId id="265" r:id="rId3"/>
    <p:sldId id="257" r:id="rId4"/>
    <p:sldId id="258" r:id="rId5"/>
    <p:sldId id="259" r:id="rId6"/>
    <p:sldId id="264" r:id="rId7"/>
    <p:sldId id="260" r:id="rId8"/>
    <p:sldId id="261" r:id="rId9"/>
    <p:sldId id="266" r:id="rId10"/>
    <p:sldId id="268" r:id="rId11"/>
    <p:sldId id="271" r:id="rId12"/>
    <p:sldId id="270" r:id="rId13"/>
    <p:sldId id="262" r:id="rId14"/>
    <p:sldId id="263"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827"/>
  </p:normalViewPr>
  <p:slideViewPr>
    <p:cSldViewPr snapToGrid="0">
      <p:cViewPr varScale="1">
        <p:scale>
          <a:sx n="123" d="100"/>
          <a:sy n="123" d="100"/>
        </p:scale>
        <p:origin x="6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239DD7-5176-46F5-92D6-F00360E53927}" type="doc">
      <dgm:prSet loTypeId="urn:microsoft.com/office/officeart/2005/8/layout/hierarchy1" loCatId="hierarchy" qsTypeId="urn:microsoft.com/office/officeart/2005/8/quickstyle/simple4" qsCatId="simple" csTypeId="urn:microsoft.com/office/officeart/2005/8/colors/accent2_2" csCatId="accent2" phldr="1"/>
      <dgm:spPr/>
      <dgm:t>
        <a:bodyPr/>
        <a:lstStyle/>
        <a:p>
          <a:endParaRPr lang="en-US"/>
        </a:p>
      </dgm:t>
    </dgm:pt>
    <dgm:pt modelId="{3ED06FD1-E8F5-45EB-973E-400A360C1BE3}">
      <dgm:prSet custT="1"/>
      <dgm:spPr/>
      <dgm:t>
        <a:bodyPr/>
        <a:lstStyle/>
        <a:p>
          <a:pPr algn="l"/>
          <a:r>
            <a:rPr lang="en-US" sz="2400" dirty="0">
              <a:latin typeface="Times New Roman" panose="02020603050405020304" pitchFamily="18" charset="0"/>
              <a:cs typeface="Times New Roman" panose="02020603050405020304" pitchFamily="18" charset="0"/>
            </a:rPr>
            <a:t>Major personnel reviews are among the most important forms of service you perform as a faculty member. </a:t>
          </a:r>
        </a:p>
      </dgm:t>
    </dgm:pt>
    <dgm:pt modelId="{0CDD1EA1-12D2-47A5-8462-95E0148C1D10}" type="parTrans" cxnId="{D041143D-C358-4E76-8287-C1FC301AAD3B}">
      <dgm:prSet/>
      <dgm:spPr/>
      <dgm:t>
        <a:bodyPr/>
        <a:lstStyle/>
        <a:p>
          <a:endParaRPr lang="en-US"/>
        </a:p>
      </dgm:t>
    </dgm:pt>
    <dgm:pt modelId="{D8A8AC98-F9B8-4E3D-9F11-CF15B76FBCEC}" type="sibTrans" cxnId="{D041143D-C358-4E76-8287-C1FC301AAD3B}">
      <dgm:prSet/>
      <dgm:spPr/>
      <dgm:t>
        <a:bodyPr/>
        <a:lstStyle/>
        <a:p>
          <a:endParaRPr lang="en-US"/>
        </a:p>
      </dgm:t>
    </dgm:pt>
    <dgm:pt modelId="{C2BB4A09-B34B-47FB-A750-17AD625232E0}">
      <dgm:prSet/>
      <dgm:spPr/>
      <dgm:t>
        <a:bodyPr/>
        <a:lstStyle/>
        <a:p>
          <a:pPr algn="l"/>
          <a:r>
            <a:rPr lang="en-US" b="1" dirty="0">
              <a:latin typeface="Times New Roman" panose="02020603050405020304" pitchFamily="18" charset="0"/>
              <a:cs typeface="Times New Roman" panose="02020603050405020304" pitchFamily="18" charset="0"/>
            </a:rPr>
            <a:t>Redbook 11. 1</a:t>
          </a:r>
          <a:r>
            <a:rPr lang="en-US" dirty="0">
              <a:latin typeface="Times New Roman" panose="02020603050405020304" pitchFamily="18" charset="0"/>
              <a:cs typeface="Times New Roman" panose="02020603050405020304" pitchFamily="18" charset="0"/>
            </a:rPr>
            <a:t>: The faculty shall have primary responsibility in the area of personnel matters. This shall mean the capacity to initiate or review faculty personnel recommendations. Academic administrative officials may make a recommendation or decision counter to the original faculty recommendation only in exceptional circumstances and with compelling reasons in written detail which shall specifically address the content of that recommendation as well as the established standards and criteria.</a:t>
          </a:r>
        </a:p>
      </dgm:t>
    </dgm:pt>
    <dgm:pt modelId="{B3E08242-789F-4BC6-9E0A-3459A620A2A1}" type="parTrans" cxnId="{E25F54F0-29E2-475E-8428-55E7197967DE}">
      <dgm:prSet/>
      <dgm:spPr/>
      <dgm:t>
        <a:bodyPr/>
        <a:lstStyle/>
        <a:p>
          <a:endParaRPr lang="en-US"/>
        </a:p>
      </dgm:t>
    </dgm:pt>
    <dgm:pt modelId="{5BBCB8EC-606A-42DD-A548-D7844C8F42FF}" type="sibTrans" cxnId="{E25F54F0-29E2-475E-8428-55E7197967DE}">
      <dgm:prSet/>
      <dgm:spPr/>
      <dgm:t>
        <a:bodyPr/>
        <a:lstStyle/>
        <a:p>
          <a:endParaRPr lang="en-US"/>
        </a:p>
      </dgm:t>
    </dgm:pt>
    <dgm:pt modelId="{387D69A8-BA2C-954A-9D2B-7704C2178475}" type="pres">
      <dgm:prSet presAssocID="{07239DD7-5176-46F5-92D6-F00360E53927}" presName="hierChild1" presStyleCnt="0">
        <dgm:presLayoutVars>
          <dgm:chPref val="1"/>
          <dgm:dir/>
          <dgm:animOne val="branch"/>
          <dgm:animLvl val="lvl"/>
          <dgm:resizeHandles/>
        </dgm:presLayoutVars>
      </dgm:prSet>
      <dgm:spPr/>
    </dgm:pt>
    <dgm:pt modelId="{A9B41C90-7B86-DA4F-B265-B63808F12387}" type="pres">
      <dgm:prSet presAssocID="{3ED06FD1-E8F5-45EB-973E-400A360C1BE3}" presName="hierRoot1" presStyleCnt="0"/>
      <dgm:spPr/>
    </dgm:pt>
    <dgm:pt modelId="{5196606A-8AB2-E847-AB44-13E6671ADF43}" type="pres">
      <dgm:prSet presAssocID="{3ED06FD1-E8F5-45EB-973E-400A360C1BE3}" presName="composite" presStyleCnt="0"/>
      <dgm:spPr/>
    </dgm:pt>
    <dgm:pt modelId="{47D6688B-0CE3-AD43-8191-1ADE28324CBB}" type="pres">
      <dgm:prSet presAssocID="{3ED06FD1-E8F5-45EB-973E-400A360C1BE3}" presName="background" presStyleLbl="node0" presStyleIdx="0" presStyleCnt="2"/>
      <dgm:spPr/>
    </dgm:pt>
    <dgm:pt modelId="{29C04B4B-326D-4C49-A2E3-3CAC646C53D9}" type="pres">
      <dgm:prSet presAssocID="{3ED06FD1-E8F5-45EB-973E-400A360C1BE3}" presName="text" presStyleLbl="fgAcc0" presStyleIdx="0" presStyleCnt="2" custScaleX="131797" custLinFactNeighborX="1349" custLinFactNeighborY="40218">
        <dgm:presLayoutVars>
          <dgm:chPref val="3"/>
        </dgm:presLayoutVars>
      </dgm:prSet>
      <dgm:spPr/>
    </dgm:pt>
    <dgm:pt modelId="{40774A0C-56B8-0745-8090-BF89D5DAE1E7}" type="pres">
      <dgm:prSet presAssocID="{3ED06FD1-E8F5-45EB-973E-400A360C1BE3}" presName="hierChild2" presStyleCnt="0"/>
      <dgm:spPr/>
    </dgm:pt>
    <dgm:pt modelId="{D008E595-8862-D24E-89A1-16575DD9D69E}" type="pres">
      <dgm:prSet presAssocID="{C2BB4A09-B34B-47FB-A750-17AD625232E0}" presName="hierRoot1" presStyleCnt="0"/>
      <dgm:spPr/>
    </dgm:pt>
    <dgm:pt modelId="{49E6158A-B171-9B40-8A79-269FD6A34E42}" type="pres">
      <dgm:prSet presAssocID="{C2BB4A09-B34B-47FB-A750-17AD625232E0}" presName="composite" presStyleCnt="0"/>
      <dgm:spPr/>
    </dgm:pt>
    <dgm:pt modelId="{DD799D89-24A4-9D44-98A1-6CC24A9D72EA}" type="pres">
      <dgm:prSet presAssocID="{C2BB4A09-B34B-47FB-A750-17AD625232E0}" presName="background" presStyleLbl="node0" presStyleIdx="1" presStyleCnt="2"/>
      <dgm:spPr/>
    </dgm:pt>
    <dgm:pt modelId="{987AC5C4-C538-E44B-BABD-2EF607AC6A86}" type="pres">
      <dgm:prSet presAssocID="{C2BB4A09-B34B-47FB-A750-17AD625232E0}" presName="text" presStyleLbl="fgAcc0" presStyleIdx="1" presStyleCnt="2" custScaleX="136506" custScaleY="146587">
        <dgm:presLayoutVars>
          <dgm:chPref val="3"/>
        </dgm:presLayoutVars>
      </dgm:prSet>
      <dgm:spPr/>
    </dgm:pt>
    <dgm:pt modelId="{86C8023F-AD44-5D4A-8FCB-1D85A2FD5EE9}" type="pres">
      <dgm:prSet presAssocID="{C2BB4A09-B34B-47FB-A750-17AD625232E0}" presName="hierChild2" presStyleCnt="0"/>
      <dgm:spPr/>
    </dgm:pt>
  </dgm:ptLst>
  <dgm:cxnLst>
    <dgm:cxn modelId="{CC36351B-F15A-964E-A973-642A4BC6AB28}" type="presOf" srcId="{C2BB4A09-B34B-47FB-A750-17AD625232E0}" destId="{987AC5C4-C538-E44B-BABD-2EF607AC6A86}" srcOrd="0" destOrd="0" presId="urn:microsoft.com/office/officeart/2005/8/layout/hierarchy1"/>
    <dgm:cxn modelId="{D041143D-C358-4E76-8287-C1FC301AAD3B}" srcId="{07239DD7-5176-46F5-92D6-F00360E53927}" destId="{3ED06FD1-E8F5-45EB-973E-400A360C1BE3}" srcOrd="0" destOrd="0" parTransId="{0CDD1EA1-12D2-47A5-8462-95E0148C1D10}" sibTransId="{D8A8AC98-F9B8-4E3D-9F11-CF15B76FBCEC}"/>
    <dgm:cxn modelId="{4392B860-00CC-0441-A6B4-34225ABCD6BA}" type="presOf" srcId="{07239DD7-5176-46F5-92D6-F00360E53927}" destId="{387D69A8-BA2C-954A-9D2B-7704C2178475}" srcOrd="0" destOrd="0" presId="urn:microsoft.com/office/officeart/2005/8/layout/hierarchy1"/>
    <dgm:cxn modelId="{8FAB01A8-86EE-CC4C-BFE6-E3764F15D6D1}" type="presOf" srcId="{3ED06FD1-E8F5-45EB-973E-400A360C1BE3}" destId="{29C04B4B-326D-4C49-A2E3-3CAC646C53D9}" srcOrd="0" destOrd="0" presId="urn:microsoft.com/office/officeart/2005/8/layout/hierarchy1"/>
    <dgm:cxn modelId="{E25F54F0-29E2-475E-8428-55E7197967DE}" srcId="{07239DD7-5176-46F5-92D6-F00360E53927}" destId="{C2BB4A09-B34B-47FB-A750-17AD625232E0}" srcOrd="1" destOrd="0" parTransId="{B3E08242-789F-4BC6-9E0A-3459A620A2A1}" sibTransId="{5BBCB8EC-606A-42DD-A548-D7844C8F42FF}"/>
    <dgm:cxn modelId="{F94E6085-B7B5-A845-A24F-FC7D448E9013}" type="presParOf" srcId="{387D69A8-BA2C-954A-9D2B-7704C2178475}" destId="{A9B41C90-7B86-DA4F-B265-B63808F12387}" srcOrd="0" destOrd="0" presId="urn:microsoft.com/office/officeart/2005/8/layout/hierarchy1"/>
    <dgm:cxn modelId="{7DD56D68-AC82-E749-AEB5-2A028E6CC1D0}" type="presParOf" srcId="{A9B41C90-7B86-DA4F-B265-B63808F12387}" destId="{5196606A-8AB2-E847-AB44-13E6671ADF43}" srcOrd="0" destOrd="0" presId="urn:microsoft.com/office/officeart/2005/8/layout/hierarchy1"/>
    <dgm:cxn modelId="{6BAC53F9-2F8E-554D-B932-EEBF0F5AF8CF}" type="presParOf" srcId="{5196606A-8AB2-E847-AB44-13E6671ADF43}" destId="{47D6688B-0CE3-AD43-8191-1ADE28324CBB}" srcOrd="0" destOrd="0" presId="urn:microsoft.com/office/officeart/2005/8/layout/hierarchy1"/>
    <dgm:cxn modelId="{41FDCFEE-4E16-7B41-B73B-9D4488873C46}" type="presParOf" srcId="{5196606A-8AB2-E847-AB44-13E6671ADF43}" destId="{29C04B4B-326D-4C49-A2E3-3CAC646C53D9}" srcOrd="1" destOrd="0" presId="urn:microsoft.com/office/officeart/2005/8/layout/hierarchy1"/>
    <dgm:cxn modelId="{15ABDC90-860D-314A-B2AE-80E07EAD9C23}" type="presParOf" srcId="{A9B41C90-7B86-DA4F-B265-B63808F12387}" destId="{40774A0C-56B8-0745-8090-BF89D5DAE1E7}" srcOrd="1" destOrd="0" presId="urn:microsoft.com/office/officeart/2005/8/layout/hierarchy1"/>
    <dgm:cxn modelId="{5B5E7944-C9BF-794A-BB0F-C6A716A2E036}" type="presParOf" srcId="{387D69A8-BA2C-954A-9D2B-7704C2178475}" destId="{D008E595-8862-D24E-89A1-16575DD9D69E}" srcOrd="1" destOrd="0" presId="urn:microsoft.com/office/officeart/2005/8/layout/hierarchy1"/>
    <dgm:cxn modelId="{5C762C31-C7CF-714C-A60D-58244586274E}" type="presParOf" srcId="{D008E595-8862-D24E-89A1-16575DD9D69E}" destId="{49E6158A-B171-9B40-8A79-269FD6A34E42}" srcOrd="0" destOrd="0" presId="urn:microsoft.com/office/officeart/2005/8/layout/hierarchy1"/>
    <dgm:cxn modelId="{30B77808-E610-2B45-8017-7AEB81F9F09D}" type="presParOf" srcId="{49E6158A-B171-9B40-8A79-269FD6A34E42}" destId="{DD799D89-24A4-9D44-98A1-6CC24A9D72EA}" srcOrd="0" destOrd="0" presId="urn:microsoft.com/office/officeart/2005/8/layout/hierarchy1"/>
    <dgm:cxn modelId="{6928AF8E-3E74-324E-8929-ADC7D4F250E5}" type="presParOf" srcId="{49E6158A-B171-9B40-8A79-269FD6A34E42}" destId="{987AC5C4-C538-E44B-BABD-2EF607AC6A86}" srcOrd="1" destOrd="0" presId="urn:microsoft.com/office/officeart/2005/8/layout/hierarchy1"/>
    <dgm:cxn modelId="{DFB42D69-4DB3-E643-A78C-5B5714858418}" type="presParOf" srcId="{D008E595-8862-D24E-89A1-16575DD9D69E}" destId="{86C8023F-AD44-5D4A-8FCB-1D85A2FD5EE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BD45A4-0D6C-498E-83B2-C3851B605ACF}" type="doc">
      <dgm:prSet loTypeId="urn:microsoft.com/office/officeart/2005/8/layout/hierarchy1" loCatId="hierarchy" qsTypeId="urn:microsoft.com/office/officeart/2005/8/quickstyle/simple2" qsCatId="simple" csTypeId="urn:microsoft.com/office/officeart/2005/8/colors/colorful2" csCatId="colorful"/>
      <dgm:spPr/>
      <dgm:t>
        <a:bodyPr/>
        <a:lstStyle/>
        <a:p>
          <a:endParaRPr lang="en-US"/>
        </a:p>
      </dgm:t>
    </dgm:pt>
    <dgm:pt modelId="{97F252BD-E034-49FA-937F-4A8FBFEBA6B7}">
      <dgm:prSet/>
      <dgm:spPr/>
      <dgm:t>
        <a:bodyPr/>
        <a:lstStyle/>
        <a:p>
          <a:r>
            <a:rPr lang="en-US"/>
            <a:t>The annual faculty review provides the candidate and the department with an ongoing annual record of the candidate’s accomplishments in teaching, research/scholarship/creative activity, and service.</a:t>
          </a:r>
        </a:p>
      </dgm:t>
    </dgm:pt>
    <dgm:pt modelId="{B117D344-CE67-47BD-B495-928AADF654DE}" type="parTrans" cxnId="{199881B5-2E8A-4A14-8509-BBE47CB80E88}">
      <dgm:prSet/>
      <dgm:spPr/>
      <dgm:t>
        <a:bodyPr/>
        <a:lstStyle/>
        <a:p>
          <a:endParaRPr lang="en-US"/>
        </a:p>
      </dgm:t>
    </dgm:pt>
    <dgm:pt modelId="{5DA05108-0CA0-4E3F-BBFD-170842882A7D}" type="sibTrans" cxnId="{199881B5-2E8A-4A14-8509-BBE47CB80E88}">
      <dgm:prSet/>
      <dgm:spPr/>
      <dgm:t>
        <a:bodyPr/>
        <a:lstStyle/>
        <a:p>
          <a:endParaRPr lang="en-US"/>
        </a:p>
      </dgm:t>
    </dgm:pt>
    <dgm:pt modelId="{D1833F1C-AD43-4D28-91FA-6AE5D1B06BB9}">
      <dgm:prSet/>
      <dgm:spPr/>
      <dgm:t>
        <a:bodyPr/>
        <a:lstStyle/>
        <a:p>
          <a:r>
            <a:rPr lang="en-US"/>
            <a:t>Major personnel reviews draw on the feedback that the faculty member has received in the years prior to the review.</a:t>
          </a:r>
        </a:p>
      </dgm:t>
    </dgm:pt>
    <dgm:pt modelId="{688EE9A2-975C-436F-9FA4-86ACEC000AA5}" type="parTrans" cxnId="{C6809E37-8288-4578-875A-70552F280ADA}">
      <dgm:prSet/>
      <dgm:spPr/>
      <dgm:t>
        <a:bodyPr/>
        <a:lstStyle/>
        <a:p>
          <a:endParaRPr lang="en-US"/>
        </a:p>
      </dgm:t>
    </dgm:pt>
    <dgm:pt modelId="{6BA79657-9B40-46E4-8FD0-20750B2D1362}" type="sibTrans" cxnId="{C6809E37-8288-4578-875A-70552F280ADA}">
      <dgm:prSet/>
      <dgm:spPr/>
      <dgm:t>
        <a:bodyPr/>
        <a:lstStyle/>
        <a:p>
          <a:endParaRPr lang="en-US"/>
        </a:p>
      </dgm:t>
    </dgm:pt>
    <dgm:pt modelId="{D0F1E48B-A62D-AD45-8D6D-409A49231038}" type="pres">
      <dgm:prSet presAssocID="{EABD45A4-0D6C-498E-83B2-C3851B605ACF}" presName="hierChild1" presStyleCnt="0">
        <dgm:presLayoutVars>
          <dgm:chPref val="1"/>
          <dgm:dir/>
          <dgm:animOne val="branch"/>
          <dgm:animLvl val="lvl"/>
          <dgm:resizeHandles/>
        </dgm:presLayoutVars>
      </dgm:prSet>
      <dgm:spPr/>
    </dgm:pt>
    <dgm:pt modelId="{1864011D-9C6D-5340-9973-4382D3CA97B0}" type="pres">
      <dgm:prSet presAssocID="{97F252BD-E034-49FA-937F-4A8FBFEBA6B7}" presName="hierRoot1" presStyleCnt="0"/>
      <dgm:spPr/>
    </dgm:pt>
    <dgm:pt modelId="{B75CFB92-B27D-9A40-BF5C-868EDDFFCF32}" type="pres">
      <dgm:prSet presAssocID="{97F252BD-E034-49FA-937F-4A8FBFEBA6B7}" presName="composite" presStyleCnt="0"/>
      <dgm:spPr/>
    </dgm:pt>
    <dgm:pt modelId="{23DCE28E-823B-8646-B78E-3AC542926BCE}" type="pres">
      <dgm:prSet presAssocID="{97F252BD-E034-49FA-937F-4A8FBFEBA6B7}" presName="background" presStyleLbl="node0" presStyleIdx="0" presStyleCnt="2"/>
      <dgm:spPr/>
    </dgm:pt>
    <dgm:pt modelId="{DA6CEE41-1BBE-0A47-B4D9-4283ED0E4C00}" type="pres">
      <dgm:prSet presAssocID="{97F252BD-E034-49FA-937F-4A8FBFEBA6B7}" presName="text" presStyleLbl="fgAcc0" presStyleIdx="0" presStyleCnt="2">
        <dgm:presLayoutVars>
          <dgm:chPref val="3"/>
        </dgm:presLayoutVars>
      </dgm:prSet>
      <dgm:spPr/>
    </dgm:pt>
    <dgm:pt modelId="{4D2193A4-4A32-2143-8419-1A0A287BECF6}" type="pres">
      <dgm:prSet presAssocID="{97F252BD-E034-49FA-937F-4A8FBFEBA6B7}" presName="hierChild2" presStyleCnt="0"/>
      <dgm:spPr/>
    </dgm:pt>
    <dgm:pt modelId="{09F10BC6-BC9A-054C-B24B-2270C76DE35B}" type="pres">
      <dgm:prSet presAssocID="{D1833F1C-AD43-4D28-91FA-6AE5D1B06BB9}" presName="hierRoot1" presStyleCnt="0"/>
      <dgm:spPr/>
    </dgm:pt>
    <dgm:pt modelId="{67402362-1220-7847-956B-FD1510AB6914}" type="pres">
      <dgm:prSet presAssocID="{D1833F1C-AD43-4D28-91FA-6AE5D1B06BB9}" presName="composite" presStyleCnt="0"/>
      <dgm:spPr/>
    </dgm:pt>
    <dgm:pt modelId="{D90E8447-DA73-0749-B509-3EC601CBF635}" type="pres">
      <dgm:prSet presAssocID="{D1833F1C-AD43-4D28-91FA-6AE5D1B06BB9}" presName="background" presStyleLbl="node0" presStyleIdx="1" presStyleCnt="2"/>
      <dgm:spPr/>
    </dgm:pt>
    <dgm:pt modelId="{52EF2296-B0F1-4A46-A5F8-494C89279AF5}" type="pres">
      <dgm:prSet presAssocID="{D1833F1C-AD43-4D28-91FA-6AE5D1B06BB9}" presName="text" presStyleLbl="fgAcc0" presStyleIdx="1" presStyleCnt="2">
        <dgm:presLayoutVars>
          <dgm:chPref val="3"/>
        </dgm:presLayoutVars>
      </dgm:prSet>
      <dgm:spPr/>
    </dgm:pt>
    <dgm:pt modelId="{192394E8-F26B-014E-A78F-DA33EAC2468F}" type="pres">
      <dgm:prSet presAssocID="{D1833F1C-AD43-4D28-91FA-6AE5D1B06BB9}" presName="hierChild2" presStyleCnt="0"/>
      <dgm:spPr/>
    </dgm:pt>
  </dgm:ptLst>
  <dgm:cxnLst>
    <dgm:cxn modelId="{7D1FFD07-CB61-0E48-A15A-930DF6DF28C8}" type="presOf" srcId="{D1833F1C-AD43-4D28-91FA-6AE5D1B06BB9}" destId="{52EF2296-B0F1-4A46-A5F8-494C89279AF5}" srcOrd="0" destOrd="0" presId="urn:microsoft.com/office/officeart/2005/8/layout/hierarchy1"/>
    <dgm:cxn modelId="{C6809E37-8288-4578-875A-70552F280ADA}" srcId="{EABD45A4-0D6C-498E-83B2-C3851B605ACF}" destId="{D1833F1C-AD43-4D28-91FA-6AE5D1B06BB9}" srcOrd="1" destOrd="0" parTransId="{688EE9A2-975C-436F-9FA4-86ACEC000AA5}" sibTransId="{6BA79657-9B40-46E4-8FD0-20750B2D1362}"/>
    <dgm:cxn modelId="{A78D977A-1597-7243-A746-2CDB24923625}" type="presOf" srcId="{97F252BD-E034-49FA-937F-4A8FBFEBA6B7}" destId="{DA6CEE41-1BBE-0A47-B4D9-4283ED0E4C00}" srcOrd="0" destOrd="0" presId="urn:microsoft.com/office/officeart/2005/8/layout/hierarchy1"/>
    <dgm:cxn modelId="{199881B5-2E8A-4A14-8509-BBE47CB80E88}" srcId="{EABD45A4-0D6C-498E-83B2-C3851B605ACF}" destId="{97F252BD-E034-49FA-937F-4A8FBFEBA6B7}" srcOrd="0" destOrd="0" parTransId="{B117D344-CE67-47BD-B495-928AADF654DE}" sibTransId="{5DA05108-0CA0-4E3F-BBFD-170842882A7D}"/>
    <dgm:cxn modelId="{FF1461DE-3DFD-234B-9804-9C6D0491A5E8}" type="presOf" srcId="{EABD45A4-0D6C-498E-83B2-C3851B605ACF}" destId="{D0F1E48B-A62D-AD45-8D6D-409A49231038}" srcOrd="0" destOrd="0" presId="urn:microsoft.com/office/officeart/2005/8/layout/hierarchy1"/>
    <dgm:cxn modelId="{51CBECB7-1926-7A48-B3A0-1E220BDBA235}" type="presParOf" srcId="{D0F1E48B-A62D-AD45-8D6D-409A49231038}" destId="{1864011D-9C6D-5340-9973-4382D3CA97B0}" srcOrd="0" destOrd="0" presId="urn:microsoft.com/office/officeart/2005/8/layout/hierarchy1"/>
    <dgm:cxn modelId="{8A684675-2FD4-AA43-8B31-410C37AB3392}" type="presParOf" srcId="{1864011D-9C6D-5340-9973-4382D3CA97B0}" destId="{B75CFB92-B27D-9A40-BF5C-868EDDFFCF32}" srcOrd="0" destOrd="0" presId="urn:microsoft.com/office/officeart/2005/8/layout/hierarchy1"/>
    <dgm:cxn modelId="{1ED1E387-3AAB-9942-A282-A97F2FFFCE5C}" type="presParOf" srcId="{B75CFB92-B27D-9A40-BF5C-868EDDFFCF32}" destId="{23DCE28E-823B-8646-B78E-3AC542926BCE}" srcOrd="0" destOrd="0" presId="urn:microsoft.com/office/officeart/2005/8/layout/hierarchy1"/>
    <dgm:cxn modelId="{9350A409-39B0-F546-A4DE-75586D56E21D}" type="presParOf" srcId="{B75CFB92-B27D-9A40-BF5C-868EDDFFCF32}" destId="{DA6CEE41-1BBE-0A47-B4D9-4283ED0E4C00}" srcOrd="1" destOrd="0" presId="urn:microsoft.com/office/officeart/2005/8/layout/hierarchy1"/>
    <dgm:cxn modelId="{C4311F3C-C66E-D945-9E2C-9D1A87BB5AA9}" type="presParOf" srcId="{1864011D-9C6D-5340-9973-4382D3CA97B0}" destId="{4D2193A4-4A32-2143-8419-1A0A287BECF6}" srcOrd="1" destOrd="0" presId="urn:microsoft.com/office/officeart/2005/8/layout/hierarchy1"/>
    <dgm:cxn modelId="{9B9D8B4F-F203-9D41-9DA5-49AEC104240D}" type="presParOf" srcId="{D0F1E48B-A62D-AD45-8D6D-409A49231038}" destId="{09F10BC6-BC9A-054C-B24B-2270C76DE35B}" srcOrd="1" destOrd="0" presId="urn:microsoft.com/office/officeart/2005/8/layout/hierarchy1"/>
    <dgm:cxn modelId="{5195835D-36FC-2640-A723-5AE4ED3F309B}" type="presParOf" srcId="{09F10BC6-BC9A-054C-B24B-2270C76DE35B}" destId="{67402362-1220-7847-956B-FD1510AB6914}" srcOrd="0" destOrd="0" presId="urn:microsoft.com/office/officeart/2005/8/layout/hierarchy1"/>
    <dgm:cxn modelId="{60B5D422-8C46-ED47-ABA1-6173552D09B8}" type="presParOf" srcId="{67402362-1220-7847-956B-FD1510AB6914}" destId="{D90E8447-DA73-0749-B509-3EC601CBF635}" srcOrd="0" destOrd="0" presId="urn:microsoft.com/office/officeart/2005/8/layout/hierarchy1"/>
    <dgm:cxn modelId="{269F9F84-B295-B944-BC04-977634756B3B}" type="presParOf" srcId="{67402362-1220-7847-956B-FD1510AB6914}" destId="{52EF2296-B0F1-4A46-A5F8-494C89279AF5}" srcOrd="1" destOrd="0" presId="urn:microsoft.com/office/officeart/2005/8/layout/hierarchy1"/>
    <dgm:cxn modelId="{7492DA5B-C258-CB4A-BC6D-E22CBB231655}" type="presParOf" srcId="{09F10BC6-BC9A-054C-B24B-2270C76DE35B}" destId="{192394E8-F26B-014E-A78F-DA33EAC2468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6688B-0CE3-AD43-8191-1ADE28324CBB}">
      <dsp:nvSpPr>
        <dsp:cNvPr id="0" name=""/>
        <dsp:cNvSpPr/>
      </dsp:nvSpPr>
      <dsp:spPr>
        <a:xfrm>
          <a:off x="48216" y="925771"/>
          <a:ext cx="4444664" cy="2141446"/>
        </a:xfrm>
        <a:prstGeom prst="roundRect">
          <a:avLst>
            <a:gd name="adj" fmla="val 10000"/>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29C04B4B-326D-4C49-A2E3-3CAC646C53D9}">
      <dsp:nvSpPr>
        <dsp:cNvPr id="0" name=""/>
        <dsp:cNvSpPr/>
      </dsp:nvSpPr>
      <dsp:spPr>
        <a:xfrm>
          <a:off x="422922" y="1281742"/>
          <a:ext cx="4444664" cy="2141446"/>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Major personnel reviews are among the most important forms of service you perform as a faculty member. </a:t>
          </a:r>
        </a:p>
      </dsp:txBody>
      <dsp:txXfrm>
        <a:off x="485643" y="1344463"/>
        <a:ext cx="4319222" cy="2016004"/>
      </dsp:txXfrm>
    </dsp:sp>
    <dsp:sp modelId="{DD799D89-24A4-9D44-98A1-6CC24A9D72EA}">
      <dsp:nvSpPr>
        <dsp:cNvPr id="0" name=""/>
        <dsp:cNvSpPr/>
      </dsp:nvSpPr>
      <dsp:spPr>
        <a:xfrm>
          <a:off x="5196800" y="64524"/>
          <a:ext cx="4603469" cy="3139082"/>
        </a:xfrm>
        <a:prstGeom prst="roundRect">
          <a:avLst>
            <a:gd name="adj" fmla="val 10000"/>
          </a:avLst>
        </a:prstGeom>
        <a:gradFill rotWithShape="0">
          <a:gsLst>
            <a:gs pos="0">
              <a:schemeClr val="accent2">
                <a:hueOff val="0"/>
                <a:satOff val="0"/>
                <a:lumOff val="0"/>
                <a:alphaOff val="0"/>
                <a:satMod val="100000"/>
                <a:lumMod val="100000"/>
              </a:schemeClr>
            </a:gs>
            <a:gs pos="50000">
              <a:schemeClr val="accent2">
                <a:hueOff val="0"/>
                <a:satOff val="0"/>
                <a:lumOff val="0"/>
                <a:alphaOff val="0"/>
                <a:shade val="99000"/>
                <a:satMod val="105000"/>
                <a:lumMod val="100000"/>
              </a:schemeClr>
            </a:gs>
            <a:gs pos="100000">
              <a:schemeClr val="accent2">
                <a:hueOff val="0"/>
                <a:satOff val="0"/>
                <a:lumOff val="0"/>
                <a:alphaOff val="0"/>
                <a:shade val="98000"/>
                <a:satMod val="105000"/>
                <a:lumMod val="100000"/>
              </a:schemeClr>
            </a:gs>
          </a:gsLst>
          <a:lin ang="5400000" scaled="0"/>
        </a:gradFill>
        <a:ln>
          <a:noFill/>
        </a:ln>
        <a:effectLst>
          <a:outerShdw blurRad="38100" dist="12700" dir="5400000" algn="ctr" rotWithShape="0">
            <a:srgbClr val="000000">
              <a:alpha val="63000"/>
            </a:srgbClr>
          </a:outerShdw>
        </a:effectLst>
      </dsp:spPr>
      <dsp:style>
        <a:lnRef idx="0">
          <a:scrgbClr r="0" g="0" b="0"/>
        </a:lnRef>
        <a:fillRef idx="3">
          <a:scrgbClr r="0" g="0" b="0"/>
        </a:fillRef>
        <a:effectRef idx="2">
          <a:scrgbClr r="0" g="0" b="0"/>
        </a:effectRef>
        <a:fontRef idx="minor">
          <a:schemeClr val="lt1"/>
        </a:fontRef>
      </dsp:style>
    </dsp:sp>
    <dsp:sp modelId="{987AC5C4-C538-E44B-BABD-2EF607AC6A86}">
      <dsp:nvSpPr>
        <dsp:cNvPr id="0" name=""/>
        <dsp:cNvSpPr/>
      </dsp:nvSpPr>
      <dsp:spPr>
        <a:xfrm>
          <a:off x="5571506" y="420495"/>
          <a:ext cx="4603469" cy="3139082"/>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Redbook 11. 1</a:t>
          </a:r>
          <a:r>
            <a:rPr lang="en-US" sz="1800" kern="1200" dirty="0">
              <a:latin typeface="Times New Roman" panose="02020603050405020304" pitchFamily="18" charset="0"/>
              <a:cs typeface="Times New Roman" panose="02020603050405020304" pitchFamily="18" charset="0"/>
            </a:rPr>
            <a:t>: The faculty shall have primary responsibility in the area of personnel matters. This shall mean the capacity to initiate or review faculty personnel recommendations. Academic administrative officials may make a recommendation or decision counter to the original faculty recommendation only in exceptional circumstances and with compelling reasons in written detail which shall specifically address the content of that recommendation as well as the established standards and criteria.</a:t>
          </a:r>
        </a:p>
      </dsp:txBody>
      <dsp:txXfrm>
        <a:off x="5663447" y="512436"/>
        <a:ext cx="4419587" cy="2955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DCE28E-823B-8646-B78E-3AC542926BCE}">
      <dsp:nvSpPr>
        <dsp:cNvPr id="0" name=""/>
        <dsp:cNvSpPr/>
      </dsp:nvSpPr>
      <dsp:spPr>
        <a:xfrm>
          <a:off x="265244" y="971"/>
          <a:ext cx="4186090" cy="265816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A6CEE41-1BBE-0A47-B4D9-4283ED0E4C00}">
      <dsp:nvSpPr>
        <dsp:cNvPr id="0" name=""/>
        <dsp:cNvSpPr/>
      </dsp:nvSpPr>
      <dsp:spPr>
        <a:xfrm>
          <a:off x="730365" y="442836"/>
          <a:ext cx="4186090" cy="26581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The annual faculty review provides the candidate and the department with an ongoing annual record of the candidate’s accomplishments in teaching, research/scholarship/creative activity, and service.</a:t>
          </a:r>
        </a:p>
      </dsp:txBody>
      <dsp:txXfrm>
        <a:off x="808220" y="520691"/>
        <a:ext cx="4030380" cy="2502457"/>
      </dsp:txXfrm>
    </dsp:sp>
    <dsp:sp modelId="{D90E8447-DA73-0749-B509-3EC601CBF635}">
      <dsp:nvSpPr>
        <dsp:cNvPr id="0" name=""/>
        <dsp:cNvSpPr/>
      </dsp:nvSpPr>
      <dsp:spPr>
        <a:xfrm>
          <a:off x="5381577" y="971"/>
          <a:ext cx="4186090" cy="265816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2EF2296-B0F1-4A46-A5F8-494C89279AF5}">
      <dsp:nvSpPr>
        <dsp:cNvPr id="0" name=""/>
        <dsp:cNvSpPr/>
      </dsp:nvSpPr>
      <dsp:spPr>
        <a:xfrm>
          <a:off x="5846698" y="442836"/>
          <a:ext cx="4186090" cy="26581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Major personnel reviews draw on the feedback that the faculty member has received in the years prior to the review.</a:t>
          </a:r>
        </a:p>
      </dsp:txBody>
      <dsp:txXfrm>
        <a:off x="5924553" y="520691"/>
        <a:ext cx="4030380" cy="25024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23FEA57E-7C1A-457B-A4CD-5DCEB057B502}" type="datetime1">
              <a:rPr lang="en-US" smtClean="0"/>
              <a:t>6/16/25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r>
              <a:rPr lang="en-US"/>
              <a:t>Sample Footer Text</a:t>
            </a:r>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8E28480-1C08-4458-AD97-0283E6FFD09D}" type="slidenum">
              <a:rPr lang="en-US" smtClean="0"/>
              <a:t>‹#›</a:t>
            </a:fld>
            <a:endParaRPr lang="en-US" dirty="0"/>
          </a:p>
        </p:txBody>
      </p:sp>
    </p:spTree>
    <p:extLst>
      <p:ext uri="{BB962C8B-B14F-4D97-AF65-F5344CB8AC3E}">
        <p14:creationId xmlns:p14="http://schemas.microsoft.com/office/powerpoint/2010/main" val="34219174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89749-A4CD-447F-8298-2B7988C91CEA}" type="datetime1">
              <a:rPr lang="en-US" smtClean="0"/>
              <a:t>6/16/25</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107292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0444D3-C0BA-4587-A56C-581AB9F841BE}" type="datetime1">
              <a:rPr lang="en-US" smtClean="0"/>
              <a:t>6/16/25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4804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1AF2CE-4F37-411C-A3EE-BBBE223265BF}" type="datetime1">
              <a:rPr lang="en-US" smtClean="0"/>
              <a:t>6/16/25</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02821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96083D4-708C-4BB5-B4FD-30CE9FA12FD5}" type="datetime1">
              <a:rPr lang="en-US" smtClean="0"/>
              <a:t>6/16/25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r>
              <a:rPr lang="en-US"/>
              <a:t>Sample Footer Text</a:t>
            </a:r>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4722700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239B2-65BC-4C2A-A62B-3EABFE9590E4}" type="datetime1">
              <a:rPr lang="en-US" smtClean="0"/>
              <a:t>6/16/25</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43003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FE42E8-8B57-452D-A122-4DCE9AC771EF}" type="datetime1">
              <a:rPr lang="en-US" smtClean="0"/>
              <a:t>6/16/25</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38249008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761515-4A26-4F31-9F61-5A10B1FABBFC}" type="datetime1">
              <a:rPr lang="en-US" smtClean="0"/>
              <a:t>6/16/25</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499144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5DC65-7D1F-4BAB-9695-F7E734143E14}" type="datetime1">
              <a:rPr lang="en-US" smtClean="0"/>
              <a:t>6/16/25</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84975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E624077-BD55-4036-8E92-6558FDF3B653}" type="datetime1">
              <a:rPr lang="en-US" smtClean="0"/>
              <a:t>6/16/25</a:t>
            </a:fld>
            <a:endParaRPr lang="en-US"/>
          </a:p>
        </p:txBody>
      </p:sp>
      <p:sp>
        <p:nvSpPr>
          <p:cNvPr id="9" name="Footer Placeholder 8"/>
          <p:cNvSpPr>
            <a:spLocks noGrp="1"/>
          </p:cNvSpPr>
          <p:nvPr>
            <p:ph type="ftr" sz="quarter" idx="11"/>
          </p:nvPr>
        </p:nvSpPr>
        <p:spPr/>
        <p:txBody>
          <a:bodyPr/>
          <a:lstStyle>
            <a:lvl1pPr algn="r">
              <a:defRPr/>
            </a:lvl1pPr>
          </a:lstStyle>
          <a:p>
            <a:r>
              <a:rPr lang="en-US"/>
              <a:t>Sample Footer Text</a:t>
            </a: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F8E28480-1C08-4458-AD97-0283E6FFD09D}"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47714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3FE42E8-8B57-452D-A122-4DCE9AC771EF}" type="datetime1">
              <a:rPr lang="en-US" smtClean="0"/>
              <a:t>6/16/25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a:t>Sample Footer Text</a:t>
            </a:r>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F8E28480-1C08-4458-AD97-0283E6FFD09D}"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033483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3FE42E8-8B57-452D-A122-4DCE9AC771EF}" type="datetime1">
              <a:rPr lang="en-US" smtClean="0"/>
              <a:t>6/16/25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r>
              <a:rPr lang="en-US"/>
              <a:t>Sample Footer Text</a:t>
            </a:r>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3823285442"/>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umb.edu/editor_uploads/images/provost/Organization_of_Major_Personnel_Actions_3.28.23.pdf" TargetMode="External"/><Relationship Id="rId2" Type="http://schemas.openxmlformats.org/officeDocument/2006/relationships/hyperlink" Target="https://www.umb.edu/faculty" TargetMode="External"/><Relationship Id="rId1" Type="http://schemas.openxmlformats.org/officeDocument/2006/relationships/slideLayout" Target="../slideLayouts/slideLayout2.xml"/><Relationship Id="rId4" Type="http://schemas.openxmlformats.org/officeDocument/2006/relationships/hyperlink" Target="https://www.umb.edu/registrar/academic-calendar/"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pic>
        <p:nvPicPr>
          <p:cNvPr id="4" name="Picture 3" descr="slide background">
            <a:extLst>
              <a:ext uri="{FF2B5EF4-FFF2-40B4-BE49-F238E27FC236}">
                <a16:creationId xmlns:a16="http://schemas.microsoft.com/office/drawing/2014/main" id="{726E96AD-D06A-549D-F23C-EBB958D9BAB2}"/>
              </a:ext>
            </a:extLst>
          </p:cNvPr>
          <p:cNvPicPr>
            <a:picLocks noChangeAspect="1"/>
          </p:cNvPicPr>
          <p:nvPr/>
        </p:nvPicPr>
        <p:blipFill rotWithShape="1">
          <a:blip r:embed="rId2"/>
          <a:srcRect l="23072" r="18919" b="1"/>
          <a:stretch/>
        </p:blipFill>
        <p:spPr>
          <a:xfrm>
            <a:off x="7228702" y="621793"/>
            <a:ext cx="4342547" cy="5614416"/>
          </a:xfrm>
          <a:prstGeom prst="rect">
            <a:avLst/>
          </a:prstGeom>
        </p:spPr>
      </p:pic>
      <p:sp>
        <p:nvSpPr>
          <p:cNvPr id="2" name="Title 1">
            <a:extLst>
              <a:ext uri="{FF2B5EF4-FFF2-40B4-BE49-F238E27FC236}">
                <a16:creationId xmlns:a16="http://schemas.microsoft.com/office/drawing/2014/main" id="{C71E3841-A8CE-9A27-E9BD-19736903376A}"/>
              </a:ext>
            </a:extLst>
          </p:cNvPr>
          <p:cNvSpPr>
            <a:spLocks noGrp="1"/>
          </p:cNvSpPr>
          <p:nvPr>
            <p:ph type="ctrTitle"/>
          </p:nvPr>
        </p:nvSpPr>
        <p:spPr>
          <a:xfrm>
            <a:off x="1136849" y="1348844"/>
            <a:ext cx="5716338" cy="3042706"/>
          </a:xfrm>
        </p:spPr>
        <p:txBody>
          <a:bodyPr>
            <a:normAutofit/>
          </a:bodyPr>
          <a:lstStyle/>
          <a:p>
            <a:r>
              <a:rPr lang="en-US" sz="6000"/>
              <a:t>DPC Workshop</a:t>
            </a:r>
          </a:p>
        </p:txBody>
      </p:sp>
      <p:sp>
        <p:nvSpPr>
          <p:cNvPr id="3" name="Subtitle 2">
            <a:extLst>
              <a:ext uri="{FF2B5EF4-FFF2-40B4-BE49-F238E27FC236}">
                <a16:creationId xmlns:a16="http://schemas.microsoft.com/office/drawing/2014/main" id="{0375E644-836F-1A78-55CD-ABF249726A24}"/>
              </a:ext>
            </a:extLst>
          </p:cNvPr>
          <p:cNvSpPr>
            <a:spLocks noGrp="1"/>
          </p:cNvSpPr>
          <p:nvPr>
            <p:ph type="subTitle" idx="1"/>
          </p:nvPr>
        </p:nvSpPr>
        <p:spPr>
          <a:xfrm>
            <a:off x="1317386" y="4682062"/>
            <a:ext cx="5355264" cy="950253"/>
          </a:xfrm>
        </p:spPr>
        <p:txBody>
          <a:bodyPr>
            <a:normAutofit/>
          </a:bodyPr>
          <a:lstStyle/>
          <a:p>
            <a:pPr>
              <a:spcAft>
                <a:spcPts val="600"/>
              </a:spcAft>
            </a:pPr>
            <a:endParaRPr lang="en-US"/>
          </a:p>
          <a:p>
            <a:pPr>
              <a:spcAft>
                <a:spcPts val="600"/>
              </a:spcAft>
            </a:pPr>
            <a:r>
              <a:rPr lang="en-US"/>
              <a:t>Major Personnel Reviews</a:t>
            </a:r>
          </a:p>
        </p:txBody>
      </p:sp>
    </p:spTree>
    <p:extLst>
      <p:ext uri="{BB962C8B-B14F-4D97-AF65-F5344CB8AC3E}">
        <p14:creationId xmlns:p14="http://schemas.microsoft.com/office/powerpoint/2010/main" val="351020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00"/>
                                        <p:tgtEl>
                                          <p:spTgt spid="3">
                                            <p:txEl>
                                              <p:pRg st="1" end="1"/>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42E1C-042C-5E4D-8D6E-8226059754A4}"/>
              </a:ext>
            </a:extLst>
          </p:cNvPr>
          <p:cNvSpPr>
            <a:spLocks noGrp="1"/>
          </p:cNvSpPr>
          <p:nvPr>
            <p:ph type="title"/>
          </p:nvPr>
        </p:nvSpPr>
        <p:spPr>
          <a:xfrm>
            <a:off x="5445496" y="978776"/>
            <a:ext cx="5925310" cy="1174991"/>
          </a:xfrm>
        </p:spPr>
        <p:txBody>
          <a:bodyPr>
            <a:normAutofit/>
          </a:bodyPr>
          <a:lstStyle/>
          <a:p>
            <a:r>
              <a:rPr lang="en-US" sz="3200" dirty="0">
                <a:latin typeface="Times New Roman" panose="02020603050405020304" pitchFamily="18" charset="0"/>
                <a:cs typeface="Times New Roman" panose="02020603050405020304" pitchFamily="18" charset="0"/>
              </a:rPr>
              <a:t>Promotion to (Full) Professor </a:t>
            </a:r>
          </a:p>
        </p:txBody>
      </p:sp>
      <p:sp>
        <p:nvSpPr>
          <p:cNvPr id="3" name="Content Placeholder 2">
            <a:extLst>
              <a:ext uri="{FF2B5EF4-FFF2-40B4-BE49-F238E27FC236}">
                <a16:creationId xmlns:a16="http://schemas.microsoft.com/office/drawing/2014/main" id="{0609F31D-E78C-1802-F6AA-EAB6105B85E6}"/>
              </a:ext>
            </a:extLst>
          </p:cNvPr>
          <p:cNvSpPr>
            <a:spLocks noGrp="1"/>
          </p:cNvSpPr>
          <p:nvPr>
            <p:ph idx="1"/>
          </p:nvPr>
        </p:nvSpPr>
        <p:spPr>
          <a:xfrm>
            <a:off x="5445496" y="2640692"/>
            <a:ext cx="5925310" cy="3255252"/>
          </a:xfrm>
        </p:spPr>
        <p:txBody>
          <a:bodyPr>
            <a:normAutofit/>
          </a:bodyPr>
          <a:lstStyle/>
          <a:p>
            <a:r>
              <a:rPr lang="en-US" sz="3200" dirty="0">
                <a:latin typeface="Times New Roman" panose="02020603050405020304" pitchFamily="18" charset="0"/>
                <a:cs typeface="Times New Roman" panose="02020603050405020304" pitchFamily="18" charset="0"/>
              </a:rPr>
              <a:t>No vote taken on each component (teaching, research/scholarship/creative activity, and service)</a:t>
            </a:r>
          </a:p>
          <a:p>
            <a:r>
              <a:rPr lang="en-US" sz="3200" dirty="0">
                <a:latin typeface="Times New Roman" panose="02020603050405020304" pitchFamily="18" charset="0"/>
                <a:cs typeface="Times New Roman" panose="02020603050405020304" pitchFamily="18" charset="0"/>
              </a:rPr>
              <a:t>A simple “up” or “down” vote </a:t>
            </a:r>
          </a:p>
        </p:txBody>
      </p:sp>
      <p:pic>
        <p:nvPicPr>
          <p:cNvPr id="5" name="Picture 4" descr="Yellow paper aeroplane flying the opposite way as many grey paper aeroplanes">
            <a:extLst>
              <a:ext uri="{FF2B5EF4-FFF2-40B4-BE49-F238E27FC236}">
                <a16:creationId xmlns:a16="http://schemas.microsoft.com/office/drawing/2014/main" id="{66D1B754-E36E-28B6-81BD-E698CCE1D776}"/>
              </a:ext>
            </a:extLst>
          </p:cNvPr>
          <p:cNvPicPr>
            <a:picLocks noChangeAspect="1"/>
          </p:cNvPicPr>
          <p:nvPr/>
        </p:nvPicPr>
        <p:blipFill rotWithShape="1">
          <a:blip r:embed="rId2"/>
          <a:srcRect l="16376" r="38293" b="-1"/>
          <a:stretch/>
        </p:blipFill>
        <p:spPr>
          <a:xfrm>
            <a:off x="20" y="10"/>
            <a:ext cx="4657325" cy="6857990"/>
          </a:xfrm>
          <a:prstGeom prst="rect">
            <a:avLst/>
          </a:prstGeom>
        </p:spPr>
      </p:pic>
    </p:spTree>
    <p:extLst>
      <p:ext uri="{BB962C8B-B14F-4D97-AF65-F5344CB8AC3E}">
        <p14:creationId xmlns:p14="http://schemas.microsoft.com/office/powerpoint/2010/main" val="4246943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73BA-D1EC-13DA-77CD-BBF87DC11A59}"/>
              </a:ext>
            </a:extLst>
          </p:cNvPr>
          <p:cNvSpPr>
            <a:spLocks noGrp="1"/>
          </p:cNvSpPr>
          <p:nvPr>
            <p:ph type="title"/>
          </p:nvPr>
        </p:nvSpPr>
        <p:spPr>
          <a:xfrm>
            <a:off x="7532835" y="1420706"/>
            <a:ext cx="3466540" cy="4016587"/>
          </a:xfrm>
        </p:spPr>
        <p:txBody>
          <a:bodyPr>
            <a:normAutofit/>
          </a:bodyPr>
          <a:lstStyle/>
          <a:p>
            <a:r>
              <a:rPr lang="en-US" sz="3600" b="1" i="1"/>
              <a:t>Periodic Multi-Year Review is…</a:t>
            </a:r>
          </a:p>
        </p:txBody>
      </p:sp>
      <p:sp>
        <p:nvSpPr>
          <p:cNvPr id="3" name="Content Placeholder 2">
            <a:extLst>
              <a:ext uri="{FF2B5EF4-FFF2-40B4-BE49-F238E27FC236}">
                <a16:creationId xmlns:a16="http://schemas.microsoft.com/office/drawing/2014/main" id="{3E805B14-33A7-F109-8462-1D9E66E5E6E8}"/>
              </a:ext>
            </a:extLst>
          </p:cNvPr>
          <p:cNvSpPr>
            <a:spLocks noGrp="1"/>
          </p:cNvSpPr>
          <p:nvPr>
            <p:ph idx="1"/>
          </p:nvPr>
        </p:nvSpPr>
        <p:spPr>
          <a:xfrm>
            <a:off x="1440518" y="1420706"/>
            <a:ext cx="5927373" cy="4494319"/>
          </a:xfrm>
        </p:spPr>
        <p:txBody>
          <a:bodyPr anchor="ctr">
            <a:normAutofit/>
          </a:bodyPr>
          <a:lstStyle/>
          <a:p>
            <a:pPr marL="0" indent="0">
              <a:buNone/>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a:t>
            </a:r>
            <a:r>
              <a:rPr lang="en-US" sz="2400" dirty="0">
                <a:solidFill>
                  <a:schemeClr val="tx1">
                    <a:lumMod val="75000"/>
                    <a:lumOff val="25000"/>
                  </a:schemeClr>
                </a:solidFill>
                <a:latin typeface="Times New Roman" panose="02020603050405020304" pitchFamily="18" charset="0"/>
                <a:cs typeface="Times New Roman" panose="02020603050405020304" pitchFamily="18" charset="0"/>
              </a:rPr>
              <a:t>for tenured faculty and librarians on continuing appointment</a:t>
            </a:r>
          </a:p>
          <a:p>
            <a:pPr marL="0" indent="0">
              <a:buNone/>
            </a:pPr>
            <a:r>
              <a:rPr lang="en-US" sz="2400" dirty="0">
                <a:solidFill>
                  <a:schemeClr val="tx1">
                    <a:lumMod val="75000"/>
                    <a:lumOff val="25000"/>
                  </a:schemeClr>
                </a:solidFill>
                <a:latin typeface="Times New Roman" panose="02020603050405020304" pitchFamily="18" charset="0"/>
                <a:cs typeface="Times New Roman" panose="02020603050405020304" pitchFamily="18" charset="0"/>
              </a:rPr>
              <a:t>…to be conducted every seven years after tenure</a:t>
            </a:r>
          </a:p>
          <a:p>
            <a:pPr marL="0" indent="0">
              <a:buNone/>
            </a:pPr>
            <a:r>
              <a:rPr lang="en-US" sz="2400" dirty="0">
                <a:solidFill>
                  <a:schemeClr val="tx1">
                    <a:lumMod val="75000"/>
                    <a:lumOff val="25000"/>
                  </a:schemeClr>
                </a:solidFill>
                <a:latin typeface="Times New Roman" panose="02020603050405020304" pitchFamily="18" charset="0"/>
                <a:cs typeface="Times New Roman" panose="02020603050405020304" pitchFamily="18" charset="0"/>
              </a:rPr>
              <a:t>…conducted to assess that tenured faculty continue their high level of performance and are effective in teaching, research, and service</a:t>
            </a:r>
          </a:p>
          <a:p>
            <a:pPr marL="0" indent="0">
              <a:buNone/>
            </a:pPr>
            <a:r>
              <a:rPr lang="en-US" sz="2400" i="1" dirty="0">
                <a:solidFill>
                  <a:schemeClr val="tx1">
                    <a:lumMod val="75000"/>
                    <a:lumOff val="25000"/>
                  </a:schemeClr>
                </a:solidFill>
                <a:latin typeface="Times New Roman" panose="02020603050405020304" pitchFamily="18" charset="0"/>
                <a:cs typeface="Times New Roman" panose="02020603050405020304" pitchFamily="18" charset="0"/>
              </a:rPr>
              <a:t>…not</a:t>
            </a:r>
            <a:r>
              <a:rPr lang="en-US" sz="2400" dirty="0">
                <a:solidFill>
                  <a:schemeClr val="tx1">
                    <a:lumMod val="75000"/>
                    <a:lumOff val="25000"/>
                  </a:schemeClr>
                </a:solidFill>
                <a:latin typeface="Times New Roman" panose="02020603050405020304" pitchFamily="18" charset="0"/>
                <a:cs typeface="Times New Roman" panose="02020603050405020304" pitchFamily="18" charset="0"/>
              </a:rPr>
              <a:t> a disciplinary process or action</a:t>
            </a:r>
          </a:p>
          <a:p>
            <a:pPr marL="0" indent="0">
              <a:buNone/>
            </a:pPr>
            <a:r>
              <a:rPr lang="en-US" sz="2400" dirty="0">
                <a:solidFill>
                  <a:schemeClr val="tx1">
                    <a:lumMod val="75000"/>
                    <a:lumOff val="25000"/>
                  </a:schemeClr>
                </a:solidFill>
                <a:latin typeface="Times New Roman" panose="02020603050405020304" pitchFamily="18" charset="0"/>
                <a:cs typeface="Times New Roman" panose="02020603050405020304" pitchFamily="18" charset="0"/>
              </a:rPr>
              <a:t>… a satisfactory PMYR gets you $2500 in funds for a project </a:t>
            </a:r>
          </a:p>
          <a:p>
            <a:endParaRPr lang="en-US" dirty="0">
              <a:solidFill>
                <a:schemeClr val="tx1">
                  <a:lumMod val="75000"/>
                  <a:lumOff val="25000"/>
                </a:schemeClr>
              </a:solidFill>
            </a:endParaRPr>
          </a:p>
        </p:txBody>
      </p:sp>
    </p:spTree>
    <p:extLst>
      <p:ext uri="{BB962C8B-B14F-4D97-AF65-F5344CB8AC3E}">
        <p14:creationId xmlns:p14="http://schemas.microsoft.com/office/powerpoint/2010/main" val="1474626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657BC5A1-CD96-3888-9AEC-A3A639060FC5}"/>
              </a:ext>
            </a:extLst>
          </p:cNvPr>
          <p:cNvSpPr>
            <a:spLocks noGrp="1"/>
          </p:cNvSpPr>
          <p:nvPr>
            <p:ph type="title"/>
          </p:nvPr>
        </p:nvSpPr>
        <p:spPr>
          <a:xfrm>
            <a:off x="3844616" y="881210"/>
            <a:ext cx="7417925" cy="1517035"/>
          </a:xfrm>
        </p:spPr>
        <p:txBody>
          <a:bodyPr>
            <a:normAutofit/>
          </a:bodyPr>
          <a:lstStyle/>
          <a:p>
            <a:r>
              <a:rPr lang="en-US">
                <a:solidFill>
                  <a:schemeClr val="tx1">
                    <a:lumMod val="75000"/>
                    <a:lumOff val="25000"/>
                  </a:schemeClr>
                </a:solidFill>
              </a:rPr>
              <a:t>NTT Promotion </a:t>
            </a:r>
          </a:p>
        </p:txBody>
      </p:sp>
      <p:sp>
        <p:nvSpPr>
          <p:cNvPr id="3" name="Content Placeholder 2">
            <a:extLst>
              <a:ext uri="{FF2B5EF4-FFF2-40B4-BE49-F238E27FC236}">
                <a16:creationId xmlns:a16="http://schemas.microsoft.com/office/drawing/2014/main" id="{9AB8D64C-94FA-98F7-C0A3-8AE8F6CECFF2}"/>
              </a:ext>
            </a:extLst>
          </p:cNvPr>
          <p:cNvSpPr>
            <a:spLocks noGrp="1"/>
          </p:cNvSpPr>
          <p:nvPr>
            <p:ph idx="1"/>
          </p:nvPr>
        </p:nvSpPr>
        <p:spPr>
          <a:xfrm>
            <a:off x="3387412" y="1985963"/>
            <a:ext cx="8183835" cy="4250243"/>
          </a:xfrm>
        </p:spPr>
        <p:txBody>
          <a:bodyPr>
            <a:noAutofit/>
          </a:bodyPr>
          <a:lstStyle/>
          <a:p>
            <a:pPr marL="0" indent="0">
              <a:lnSpc>
                <a:spcPct val="90000"/>
              </a:lnSpc>
              <a:buNone/>
            </a:pPr>
            <a:endParaRPr lang="en-US" sz="14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a:lnSpc>
                <a:spcPct val="90000"/>
              </a:lnSpc>
            </a:pPr>
            <a:r>
              <a:rPr lang="en-US" sz="1600" b="1" dirty="0">
                <a:solidFill>
                  <a:schemeClr val="tx1">
                    <a:lumMod val="75000"/>
                    <a:lumOff val="25000"/>
                  </a:schemeClr>
                </a:solidFill>
                <a:effectLst/>
                <a:latin typeface="Times New Roman" panose="02020603050405020304" pitchFamily="18" charset="0"/>
                <a:cs typeface="Times New Roman" panose="02020603050405020304" pitchFamily="18" charset="0"/>
              </a:rPr>
              <a:t>Lecturers/Clinical Lecturers to Senior Lecturer/Senior Clinical Lecturers</a:t>
            </a:r>
            <a:endPar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marL="0" indent="0">
              <a:lnSpc>
                <a:spcPct val="90000"/>
              </a:lnSpc>
              <a:buNone/>
            </a:pPr>
            <a:r>
              <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rPr>
              <a:t>Requires six (6) years of full time equivalent. Full time is 4/4 load. </a:t>
            </a:r>
            <a:br>
              <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rPr>
            </a:br>
            <a:endPar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a:lnSpc>
                <a:spcPct val="90000"/>
              </a:lnSpc>
            </a:pPr>
            <a:r>
              <a:rPr lang="en-US" sz="1600" b="1" dirty="0">
                <a:solidFill>
                  <a:schemeClr val="tx1">
                    <a:lumMod val="75000"/>
                    <a:lumOff val="25000"/>
                  </a:schemeClr>
                </a:solidFill>
                <a:effectLst/>
                <a:latin typeface="Times New Roman" panose="02020603050405020304" pitchFamily="18" charset="0"/>
                <a:cs typeface="Times New Roman" panose="02020603050405020304" pitchFamily="18" charset="0"/>
              </a:rPr>
              <a:t>Senior Lecturers/Clinical Senior Lecturers to Senior Lecturer II/Clinical Senior Lecturer II</a:t>
            </a:r>
            <a:endPar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marL="0" indent="0">
              <a:lnSpc>
                <a:spcPct val="90000"/>
              </a:lnSpc>
              <a:buNone/>
            </a:pPr>
            <a:r>
              <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rPr>
              <a:t>Requires six (6) years of full time equivalent. </a:t>
            </a:r>
          </a:p>
          <a:p>
            <a:pPr>
              <a:lnSpc>
                <a:spcPct val="90000"/>
              </a:lnSpc>
            </a:pPr>
            <a:r>
              <a:rPr lang="en-US" sz="1600" b="1" dirty="0">
                <a:solidFill>
                  <a:schemeClr val="tx1">
                    <a:lumMod val="75000"/>
                    <a:lumOff val="25000"/>
                  </a:schemeClr>
                </a:solidFill>
                <a:effectLst/>
                <a:latin typeface="Times New Roman" panose="02020603050405020304" pitchFamily="18" charset="0"/>
                <a:cs typeface="Times New Roman" panose="02020603050405020304" pitchFamily="18" charset="0"/>
              </a:rPr>
              <a:t>Senior Lecturer II/Clinical Senior Lecturer II to Senior Lecturer III/Clinical Senior Lecturer III</a:t>
            </a:r>
            <a:endPar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marL="0" indent="0">
              <a:lnSpc>
                <a:spcPct val="90000"/>
              </a:lnSpc>
              <a:buNone/>
            </a:pPr>
            <a:r>
              <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rPr>
              <a:t>Requires six (6) years of full time equivalent. </a:t>
            </a:r>
          </a:p>
          <a:p>
            <a:pPr>
              <a:lnSpc>
                <a:spcPct val="90000"/>
              </a:lnSpc>
            </a:pPr>
            <a:r>
              <a:rPr lang="en-US" sz="1600" b="1" dirty="0">
                <a:solidFill>
                  <a:schemeClr val="tx1">
                    <a:lumMod val="75000"/>
                    <a:lumOff val="25000"/>
                  </a:schemeClr>
                </a:solidFill>
                <a:effectLst/>
                <a:latin typeface="Times New Roman" panose="02020603050405020304" pitchFamily="18" charset="0"/>
                <a:cs typeface="Times New Roman" panose="02020603050405020304" pitchFamily="18" charset="0"/>
              </a:rPr>
              <a:t>Clinical Assistant Professor to Clinical Associate Professor </a:t>
            </a:r>
            <a:endPar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endParaRPr>
          </a:p>
          <a:p>
            <a:pPr marL="0" indent="0">
              <a:lnSpc>
                <a:spcPct val="90000"/>
              </a:lnSpc>
              <a:buNone/>
            </a:pPr>
            <a:r>
              <a:rPr lang="en-US" sz="1600" dirty="0">
                <a:solidFill>
                  <a:schemeClr val="tx1">
                    <a:lumMod val="75000"/>
                    <a:lumOff val="25000"/>
                  </a:schemeClr>
                </a:solidFill>
                <a:effectLst/>
                <a:latin typeface="Times New Roman" panose="02020603050405020304" pitchFamily="18" charset="0"/>
                <a:cs typeface="Times New Roman" panose="02020603050405020304" pitchFamily="18" charset="0"/>
              </a:rPr>
              <a:t>Requires six (6) years of full time equivalent. </a:t>
            </a:r>
            <a:endParaRPr 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a:p>
            <a:pPr>
              <a:lnSpc>
                <a:spcPct val="90000"/>
              </a:lnSpc>
            </a:pPr>
            <a:r>
              <a:rPr lang="en-US" sz="1400" b="1" dirty="0">
                <a:solidFill>
                  <a:schemeClr val="tx1">
                    <a:lumMod val="75000"/>
                    <a:lumOff val="25000"/>
                  </a:schemeClr>
                </a:solidFill>
                <a:latin typeface="Times New Roman" panose="02020603050405020304" pitchFamily="18" charset="0"/>
                <a:cs typeface="Times New Roman" panose="02020603050405020304" pitchFamily="18" charset="0"/>
              </a:rPr>
              <a:t>FOCUSED ON AREAS OF RESPONSIBIILITY THAT HAVE BEEN CLEARLY ARTICULATED AND AGREED UPON.</a:t>
            </a:r>
          </a:p>
        </p:txBody>
      </p:sp>
    </p:spTree>
    <p:extLst>
      <p:ext uri="{BB962C8B-B14F-4D97-AF65-F5344CB8AC3E}">
        <p14:creationId xmlns:p14="http://schemas.microsoft.com/office/powerpoint/2010/main" val="921791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09D72-FBD6-B05D-BAB5-859F69320333}"/>
              </a:ext>
            </a:extLst>
          </p:cNvPr>
          <p:cNvSpPr>
            <a:spLocks noGrp="1"/>
          </p:cNvSpPr>
          <p:nvPr>
            <p:ph type="title"/>
          </p:nvPr>
        </p:nvSpPr>
        <p:spPr>
          <a:xfrm>
            <a:off x="5445496" y="978776"/>
            <a:ext cx="5925310" cy="1174991"/>
          </a:xfrm>
        </p:spPr>
        <p:txBody>
          <a:bodyPr>
            <a:normAutofit/>
          </a:bodyPr>
          <a:lstStyle/>
          <a:p>
            <a:r>
              <a:rPr lang="en-US" sz="2400"/>
              <a:t>Course evaluations</a:t>
            </a:r>
          </a:p>
        </p:txBody>
      </p:sp>
      <p:sp>
        <p:nvSpPr>
          <p:cNvPr id="3" name="Content Placeholder 2">
            <a:extLst>
              <a:ext uri="{FF2B5EF4-FFF2-40B4-BE49-F238E27FC236}">
                <a16:creationId xmlns:a16="http://schemas.microsoft.com/office/drawing/2014/main" id="{ED511ADA-0EAE-FAE2-91D7-C5568472B887}"/>
              </a:ext>
            </a:extLst>
          </p:cNvPr>
          <p:cNvSpPr>
            <a:spLocks noGrp="1"/>
          </p:cNvSpPr>
          <p:nvPr>
            <p:ph idx="1"/>
          </p:nvPr>
        </p:nvSpPr>
        <p:spPr>
          <a:xfrm>
            <a:off x="5445496" y="2640692"/>
            <a:ext cx="5925310" cy="3255252"/>
          </a:xfrm>
        </p:spPr>
        <p:txBody>
          <a:bodyPr>
            <a:normAutofit/>
          </a:bodyPr>
          <a:lstStyle/>
          <a:p>
            <a:r>
              <a:rPr lang="en-US" sz="2800" b="0" i="0" u="none" strike="noStrike" dirty="0">
                <a:effectLst/>
                <a:latin typeface="Times New Roman" panose="02020603050405020304" pitchFamily="18" charset="0"/>
                <a:cs typeface="Times New Roman" panose="02020603050405020304" pitchFamily="18" charset="0"/>
              </a:rPr>
              <a:t>How should DPCs regard these—if at all—when there has been evidence of their bias but yet there’s no new system of “holistic evaluations” yet in place? </a:t>
            </a:r>
            <a:endParaRPr lang="en-US" sz="2800" dirty="0">
              <a:latin typeface="Times New Roman" panose="02020603050405020304" pitchFamily="18" charset="0"/>
              <a:cs typeface="Times New Roman" panose="02020603050405020304" pitchFamily="18" charset="0"/>
            </a:endParaRPr>
          </a:p>
        </p:txBody>
      </p:sp>
      <p:pic>
        <p:nvPicPr>
          <p:cNvPr id="5" name="Picture 4" descr="Graph on document with pen">
            <a:extLst>
              <a:ext uri="{FF2B5EF4-FFF2-40B4-BE49-F238E27FC236}">
                <a16:creationId xmlns:a16="http://schemas.microsoft.com/office/drawing/2014/main" id="{CEF87EF0-E4A3-7D29-4D4B-13287DD2205E}"/>
              </a:ext>
            </a:extLst>
          </p:cNvPr>
          <p:cNvPicPr>
            <a:picLocks noChangeAspect="1"/>
          </p:cNvPicPr>
          <p:nvPr/>
        </p:nvPicPr>
        <p:blipFill rotWithShape="1">
          <a:blip r:embed="rId2"/>
          <a:srcRect l="34196" r="20473" b="-1"/>
          <a:stretch/>
        </p:blipFill>
        <p:spPr>
          <a:xfrm>
            <a:off x="20" y="10"/>
            <a:ext cx="4657325" cy="6857990"/>
          </a:xfrm>
          <a:prstGeom prst="rect">
            <a:avLst/>
          </a:prstGeom>
        </p:spPr>
      </p:pic>
    </p:spTree>
    <p:extLst>
      <p:ext uri="{BB962C8B-B14F-4D97-AF65-F5344CB8AC3E}">
        <p14:creationId xmlns:p14="http://schemas.microsoft.com/office/powerpoint/2010/main" val="3269589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98AB0-6C0A-B2C2-5679-5CD3280D749F}"/>
              </a:ext>
            </a:extLst>
          </p:cNvPr>
          <p:cNvSpPr>
            <a:spLocks noGrp="1"/>
          </p:cNvSpPr>
          <p:nvPr>
            <p:ph type="title"/>
          </p:nvPr>
        </p:nvSpPr>
        <p:spPr>
          <a:xfrm>
            <a:off x="804670" y="978776"/>
            <a:ext cx="3044953" cy="1174991"/>
          </a:xfrm>
        </p:spPr>
        <p:txBody>
          <a:bodyPr>
            <a:normAutofit/>
          </a:bodyPr>
          <a:lstStyle/>
          <a:p>
            <a:r>
              <a:rPr lang="en-US" sz="1900"/>
              <a:t>External letters </a:t>
            </a:r>
            <a:br>
              <a:rPr lang="en-US" sz="1900"/>
            </a:br>
            <a:r>
              <a:rPr lang="en-US" sz="1900"/>
              <a:t>and student letters</a:t>
            </a:r>
          </a:p>
        </p:txBody>
      </p:sp>
      <p:sp>
        <p:nvSpPr>
          <p:cNvPr id="3" name="Content Placeholder 2">
            <a:extLst>
              <a:ext uri="{FF2B5EF4-FFF2-40B4-BE49-F238E27FC236}">
                <a16:creationId xmlns:a16="http://schemas.microsoft.com/office/drawing/2014/main" id="{7F5A74BB-A537-EF5D-0D69-52C843BB334F}"/>
              </a:ext>
            </a:extLst>
          </p:cNvPr>
          <p:cNvSpPr>
            <a:spLocks noGrp="1"/>
          </p:cNvSpPr>
          <p:nvPr>
            <p:ph idx="1"/>
          </p:nvPr>
        </p:nvSpPr>
        <p:spPr>
          <a:xfrm>
            <a:off x="148590" y="2153767"/>
            <a:ext cx="5029200" cy="4452773"/>
          </a:xfrm>
        </p:spPr>
        <p:txBody>
          <a:bodyPr>
            <a:normAutofit/>
          </a:bodyPr>
          <a:lstStyle/>
          <a:p>
            <a:endParaRPr lang="en-US" sz="2800" b="1" i="0" u="none" strike="noStrike" dirty="0">
              <a:effectLst/>
              <a:latin typeface="Times New Roman" panose="02020603050405020304" pitchFamily="18" charset="0"/>
              <a:cs typeface="Times New Roman" panose="02020603050405020304" pitchFamily="18" charset="0"/>
            </a:endParaRPr>
          </a:p>
          <a:p>
            <a:endParaRPr lang="en-US" sz="2800" b="1" dirty="0">
              <a:latin typeface="Times New Roman" panose="02020603050405020304" pitchFamily="18" charset="0"/>
              <a:cs typeface="Times New Roman" panose="02020603050405020304" pitchFamily="18" charset="0"/>
            </a:endParaRPr>
          </a:p>
          <a:p>
            <a:r>
              <a:rPr lang="en-US" sz="2800" b="1" i="0" u="none" strike="noStrike" dirty="0">
                <a:effectLst/>
                <a:latin typeface="Times New Roman" panose="02020603050405020304" pitchFamily="18" charset="0"/>
                <a:cs typeface="Times New Roman" panose="02020603050405020304" pitchFamily="18" charset="0"/>
              </a:rPr>
              <a:t>Negative Evidence</a:t>
            </a:r>
            <a:r>
              <a:rPr lang="en-US" sz="2800" b="0" i="0" u="none" strike="noStrike" dirty="0">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How should the </a:t>
            </a:r>
            <a:r>
              <a:rPr lang="en-US" sz="2800" b="0" i="0" u="none" strike="noStrike" dirty="0">
                <a:effectLst/>
                <a:latin typeface="Times New Roman" panose="02020603050405020304" pitchFamily="18" charset="0"/>
                <a:cs typeface="Times New Roman" panose="02020603050405020304" pitchFamily="18" charset="0"/>
              </a:rPr>
              <a:t>DPC tenure report address and contextual any critical comments contained in external scholarly reports and/or solicited student letters? </a:t>
            </a:r>
            <a:endParaRPr lang="en-US" sz="2800" dirty="0">
              <a:latin typeface="Times New Roman" panose="02020603050405020304" pitchFamily="18" charset="0"/>
              <a:cs typeface="Times New Roman" panose="02020603050405020304" pitchFamily="18" charset="0"/>
            </a:endParaRPr>
          </a:p>
        </p:txBody>
      </p:sp>
      <p:pic>
        <p:nvPicPr>
          <p:cNvPr id="5" name="Picture 4" descr="Pen placed on top of a signature line">
            <a:extLst>
              <a:ext uri="{FF2B5EF4-FFF2-40B4-BE49-F238E27FC236}">
                <a16:creationId xmlns:a16="http://schemas.microsoft.com/office/drawing/2014/main" id="{E4165E09-6966-F6D9-3BB2-2639A67546D9}"/>
              </a:ext>
            </a:extLst>
          </p:cNvPr>
          <p:cNvPicPr>
            <a:picLocks noChangeAspect="1"/>
          </p:cNvPicPr>
          <p:nvPr/>
        </p:nvPicPr>
        <p:blipFill rotWithShape="1">
          <a:blip r:embed="rId2"/>
          <a:srcRect l="26635" r="-1" b="-1"/>
          <a:stretch/>
        </p:blipFill>
        <p:spPr>
          <a:xfrm>
            <a:off x="5378195" y="0"/>
            <a:ext cx="7537704" cy="6857990"/>
          </a:xfrm>
          <a:prstGeom prst="rect">
            <a:avLst/>
          </a:prstGeom>
        </p:spPr>
      </p:pic>
    </p:spTree>
    <p:extLst>
      <p:ext uri="{BB962C8B-B14F-4D97-AF65-F5344CB8AC3E}">
        <p14:creationId xmlns:p14="http://schemas.microsoft.com/office/powerpoint/2010/main" val="2160279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1858C-6E2A-E9E1-1DE2-B6450DB6C735}"/>
              </a:ext>
            </a:extLst>
          </p:cNvPr>
          <p:cNvSpPr>
            <a:spLocks noGrp="1"/>
          </p:cNvSpPr>
          <p:nvPr>
            <p:ph type="title"/>
          </p:nvPr>
        </p:nvSpPr>
        <p:spPr>
          <a:xfrm>
            <a:off x="2231136" y="467418"/>
            <a:ext cx="7729728" cy="1188720"/>
          </a:xfrm>
          <a:solidFill>
            <a:schemeClr val="bg1"/>
          </a:solidFill>
        </p:spPr>
        <p:txBody>
          <a:bodyPr>
            <a:normAutofit/>
          </a:bodyPr>
          <a:lstStyle/>
          <a:p>
            <a:r>
              <a:rPr lang="en-US" dirty="0"/>
              <a:t>Your questions???</a:t>
            </a:r>
          </a:p>
        </p:txBody>
      </p:sp>
      <p:sp>
        <p:nvSpPr>
          <p:cNvPr id="3" name="Content Placeholder 2">
            <a:extLst>
              <a:ext uri="{FF2B5EF4-FFF2-40B4-BE49-F238E27FC236}">
                <a16:creationId xmlns:a16="http://schemas.microsoft.com/office/drawing/2014/main" id="{6E6C4547-4157-B427-9C22-CFAABB6872A1}"/>
              </a:ext>
            </a:extLst>
          </p:cNvPr>
          <p:cNvSpPr>
            <a:spLocks noGrp="1"/>
          </p:cNvSpPr>
          <p:nvPr>
            <p:ph idx="1"/>
          </p:nvPr>
        </p:nvSpPr>
        <p:spPr>
          <a:xfrm>
            <a:off x="1706062" y="2291262"/>
            <a:ext cx="8779512" cy="2879256"/>
          </a:xfrm>
        </p:spPr>
        <p:txBody>
          <a:bodyPr>
            <a:normAutofit/>
          </a:bodyPr>
          <a:lstStyle/>
          <a:p>
            <a:r>
              <a:rPr lang="en-US" sz="3200" dirty="0">
                <a:solidFill>
                  <a:srgbClr val="404040"/>
                </a:solidFill>
                <a:latin typeface="Times New Roman" panose="02020603050405020304" pitchFamily="18" charset="0"/>
                <a:cs typeface="Times New Roman" panose="02020603050405020304" pitchFamily="18" charset="0"/>
              </a:rPr>
              <a:t>Thank you for your attention</a:t>
            </a:r>
          </a:p>
          <a:p>
            <a:endParaRPr lang="en-US" sz="3200" dirty="0">
              <a:solidFill>
                <a:srgbClr val="404040"/>
              </a:solidFill>
              <a:latin typeface="Times New Roman" panose="02020603050405020304" pitchFamily="18" charset="0"/>
              <a:cs typeface="Times New Roman" panose="02020603050405020304" pitchFamily="18" charset="0"/>
            </a:endParaRPr>
          </a:p>
          <a:p>
            <a:r>
              <a:rPr lang="en-US" sz="3200" dirty="0">
                <a:solidFill>
                  <a:srgbClr val="404040"/>
                </a:solidFill>
                <a:latin typeface="Times New Roman" panose="02020603050405020304" pitchFamily="18" charset="0"/>
                <a:cs typeface="Times New Roman" panose="02020603050405020304" pitchFamily="18" charset="0"/>
              </a:rPr>
              <a:t>Rajini Srikanth </a:t>
            </a:r>
          </a:p>
          <a:p>
            <a:r>
              <a:rPr lang="en-US" sz="3200" dirty="0">
                <a:solidFill>
                  <a:srgbClr val="404040"/>
                </a:solidFill>
                <a:latin typeface="Times New Roman" panose="02020603050405020304" pitchFamily="18" charset="0"/>
                <a:cs typeface="Times New Roman" panose="02020603050405020304" pitchFamily="18" charset="0"/>
              </a:rPr>
              <a:t>Denise </a:t>
            </a:r>
            <a:r>
              <a:rPr lang="en-US" sz="3200" dirty="0" err="1">
                <a:solidFill>
                  <a:srgbClr val="404040"/>
                </a:solidFill>
                <a:latin typeface="Times New Roman" panose="02020603050405020304" pitchFamily="18" charset="0"/>
                <a:cs typeface="Times New Roman" panose="02020603050405020304" pitchFamily="18" charset="0"/>
              </a:rPr>
              <a:t>Patmon</a:t>
            </a:r>
            <a:r>
              <a:rPr lang="en-US" sz="3200" dirty="0">
                <a:solidFill>
                  <a:srgbClr val="40404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57423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34934-9AE9-202C-F1B0-A3E0CF943F0E}"/>
              </a:ext>
            </a:extLst>
          </p:cNvPr>
          <p:cNvSpPr>
            <a:spLocks noGrp="1"/>
          </p:cNvSpPr>
          <p:nvPr>
            <p:ph type="title"/>
          </p:nvPr>
        </p:nvSpPr>
        <p:spPr/>
        <p:txBody>
          <a:bodyPr>
            <a:normAutofit fontScale="90000"/>
          </a:bodyPr>
          <a:lstStyle/>
          <a:p>
            <a:r>
              <a:rPr lang="en-US"/>
              <a:t>A crucial role, a major responsibility</a:t>
            </a:r>
          </a:p>
        </p:txBody>
      </p:sp>
      <p:graphicFrame>
        <p:nvGraphicFramePr>
          <p:cNvPr id="53" name="Content Placeholder 2">
            <a:extLst>
              <a:ext uri="{FF2B5EF4-FFF2-40B4-BE49-F238E27FC236}">
                <a16:creationId xmlns:a16="http://schemas.microsoft.com/office/drawing/2014/main" id="{5FF5E918-BD3F-1E56-FBFA-35B4547D062F}"/>
              </a:ext>
            </a:extLst>
          </p:cNvPr>
          <p:cNvGraphicFramePr>
            <a:graphicFrameLocks noGrp="1"/>
          </p:cNvGraphicFramePr>
          <p:nvPr>
            <p:ph idx="1"/>
            <p:extLst>
              <p:ext uri="{D42A27DB-BD31-4B8C-83A1-F6EECF244321}">
                <p14:modId xmlns:p14="http://schemas.microsoft.com/office/powerpoint/2010/main" val="3104497253"/>
              </p:ext>
            </p:extLst>
          </p:nvPr>
        </p:nvGraphicFramePr>
        <p:xfrm>
          <a:off x="946984" y="2153412"/>
          <a:ext cx="10177699" cy="3624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079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855F3-1E6B-2845-192A-CBA1B2CAF086}"/>
              </a:ext>
            </a:extLst>
          </p:cNvPr>
          <p:cNvSpPr>
            <a:spLocks noGrp="1"/>
          </p:cNvSpPr>
          <p:nvPr>
            <p:ph type="title"/>
          </p:nvPr>
        </p:nvSpPr>
        <p:spPr>
          <a:xfrm>
            <a:off x="734123" y="2708804"/>
            <a:ext cx="4952302" cy="1440394"/>
          </a:xfrm>
          <a:prstGeom prst="ellipse">
            <a:avLst/>
          </a:prstGeom>
          <a:noFill/>
          <a:ln>
            <a:solidFill>
              <a:schemeClr val="tx1"/>
            </a:solidFill>
          </a:ln>
        </p:spPr>
        <p:txBody>
          <a:bodyPr>
            <a:normAutofit/>
          </a:bodyPr>
          <a:lstStyle/>
          <a:p>
            <a:r>
              <a:rPr lang="en-US" sz="2800" dirty="0">
                <a:solidFill>
                  <a:schemeClr val="tx1"/>
                </a:solidFill>
                <a:latin typeface="Times New Roman" panose="02020603050405020304" pitchFamily="18" charset="0"/>
                <a:cs typeface="Times New Roman" panose="02020603050405020304" pitchFamily="18" charset="0"/>
              </a:rPr>
              <a:t>Redbook language </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(4.6 </a:t>
            </a:r>
            <a:r>
              <a:rPr lang="en-US" sz="2800" cap="none" dirty="0">
                <a:solidFill>
                  <a:schemeClr val="tx1"/>
                </a:solidFill>
                <a:latin typeface="Times New Roman" panose="02020603050405020304" pitchFamily="18" charset="0"/>
                <a:cs typeface="Times New Roman" panose="02020603050405020304" pitchFamily="18" charset="0"/>
              </a:rPr>
              <a:t>b and c</a:t>
            </a:r>
            <a:r>
              <a:rPr lang="en-US" sz="2800"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9F4666FF-80F9-2028-0495-358D2C8BB318}"/>
              </a:ext>
            </a:extLst>
          </p:cNvPr>
          <p:cNvSpPr>
            <a:spLocks noGrp="1"/>
          </p:cNvSpPr>
          <p:nvPr>
            <p:ph idx="1"/>
          </p:nvPr>
        </p:nvSpPr>
        <p:spPr>
          <a:xfrm>
            <a:off x="6049182" y="217170"/>
            <a:ext cx="5408696" cy="6389370"/>
          </a:xfrm>
        </p:spPr>
        <p:txBody>
          <a:bodyPr anchor="ctr">
            <a:noAutofit/>
          </a:bodyPr>
          <a:lstStyle/>
          <a:p>
            <a:r>
              <a:rPr lang="en-US" sz="2400" dirty="0">
                <a:solidFill>
                  <a:schemeClr val="bg1"/>
                </a:solidFill>
                <a:latin typeface="Times New Roman" panose="02020603050405020304" pitchFamily="18" charset="0"/>
                <a:cs typeface="Times New Roman" panose="02020603050405020304" pitchFamily="18" charset="0"/>
              </a:rPr>
              <a:t>For promotion to </a:t>
            </a:r>
            <a:r>
              <a:rPr lang="en-US" sz="2400" b="1" dirty="0">
                <a:solidFill>
                  <a:schemeClr val="bg1"/>
                </a:solidFill>
                <a:latin typeface="Times New Roman" panose="02020603050405020304" pitchFamily="18" charset="0"/>
                <a:cs typeface="Times New Roman" panose="02020603050405020304" pitchFamily="18" charset="0"/>
              </a:rPr>
              <a:t>Associate Professor</a:t>
            </a:r>
            <a:r>
              <a:rPr lang="en-US" sz="2400" dirty="0">
                <a:solidFill>
                  <a:schemeClr val="bg1"/>
                </a:solidFill>
                <a:latin typeface="Times New Roman" panose="02020603050405020304" pitchFamily="18" charset="0"/>
                <a:cs typeface="Times New Roman" panose="02020603050405020304" pitchFamily="18" charset="0"/>
              </a:rPr>
              <a:t>, the faculty member must have a record of achievement sufficient to have gained recognition on and off campus among scholars or professionals in his or her field; and must show promise of continuing professional development and achievement.</a:t>
            </a:r>
          </a:p>
          <a:p>
            <a:r>
              <a:rPr lang="en-US" sz="2400" dirty="0">
                <a:solidFill>
                  <a:schemeClr val="bg1"/>
                </a:solidFill>
                <a:latin typeface="Times New Roman" panose="02020603050405020304" pitchFamily="18" charset="0"/>
                <a:cs typeface="Times New Roman" panose="02020603050405020304" pitchFamily="18" charset="0"/>
              </a:rPr>
              <a:t>For promotion to </a:t>
            </a:r>
            <a:r>
              <a:rPr lang="en-US" sz="2400" b="1" dirty="0">
                <a:solidFill>
                  <a:schemeClr val="bg1"/>
                </a:solidFill>
                <a:latin typeface="Times New Roman" panose="02020603050405020304" pitchFamily="18" charset="0"/>
                <a:cs typeface="Times New Roman" panose="02020603050405020304" pitchFamily="18" charset="0"/>
              </a:rPr>
              <a:t>Professor</a:t>
            </a:r>
            <a:r>
              <a:rPr lang="en-US" sz="2400" dirty="0">
                <a:solidFill>
                  <a:schemeClr val="bg1"/>
                </a:solidFill>
                <a:latin typeface="Times New Roman" panose="02020603050405020304" pitchFamily="18" charset="0"/>
                <a:cs typeface="Times New Roman" panose="02020603050405020304" pitchFamily="18" charset="0"/>
              </a:rPr>
              <a:t>, the faculty member must have a record of achievement sufficient to have gained substantial recognition on and off campus from scholars or professionals in his or her field; and must show significant potential for continuing professional achievement</a:t>
            </a:r>
          </a:p>
        </p:txBody>
      </p:sp>
    </p:spTree>
    <p:extLst>
      <p:ext uri="{BB962C8B-B14F-4D97-AF65-F5344CB8AC3E}">
        <p14:creationId xmlns:p14="http://schemas.microsoft.com/office/powerpoint/2010/main" val="311786183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3629A-3B0D-5079-16A0-2B37546C3454}"/>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TENURE (Red Book) </a:t>
            </a:r>
          </a:p>
        </p:txBody>
      </p:sp>
      <p:sp>
        <p:nvSpPr>
          <p:cNvPr id="3" name="Content Placeholder 2">
            <a:extLst>
              <a:ext uri="{FF2B5EF4-FFF2-40B4-BE49-F238E27FC236}">
                <a16:creationId xmlns:a16="http://schemas.microsoft.com/office/drawing/2014/main" id="{65CB7F56-0A1F-A59C-CFE3-6B6D8815E226}"/>
              </a:ext>
            </a:extLst>
          </p:cNvPr>
          <p:cNvSpPr>
            <a:spLocks noGrp="1"/>
          </p:cNvSpPr>
          <p:nvPr>
            <p:ph idx="1"/>
          </p:nvPr>
        </p:nvSpPr>
        <p:spPr>
          <a:xfrm>
            <a:off x="5591695" y="228600"/>
            <a:ext cx="6600304" cy="6629400"/>
          </a:xfrm>
        </p:spPr>
        <p:txBody>
          <a:bodyPr anchor="ctr">
            <a:normAutofit/>
          </a:bodyPr>
          <a:lstStyle/>
          <a:p>
            <a:r>
              <a:rPr lang="en-US" sz="2800" dirty="0">
                <a:latin typeface="Times New Roman" panose="02020603050405020304" pitchFamily="18" charset="0"/>
                <a:cs typeface="Times New Roman" panose="02020603050405020304" pitchFamily="18" charset="0"/>
              </a:rPr>
              <a:t>Consideration of a candidate for tenure shall be based on the following: </a:t>
            </a:r>
          </a:p>
          <a:p>
            <a:r>
              <a:rPr lang="en-US" sz="2800" dirty="0">
                <a:latin typeface="Times New Roman" panose="02020603050405020304" pitchFamily="18" charset="0"/>
                <a:cs typeface="Times New Roman" panose="02020603050405020304" pitchFamily="18" charset="0"/>
              </a:rPr>
              <a:t>a) Convincing evidence of excellence in at least two, and strength in the third, of the areas of teaching; of research, creative or professional activity; and of service, such as to demonstrate the possession of qualities appropriate to a member of the faculty occupying a permanent position. </a:t>
            </a:r>
          </a:p>
          <a:p>
            <a:r>
              <a:rPr lang="en-US" sz="2800" dirty="0">
                <a:latin typeface="Times New Roman" panose="02020603050405020304" pitchFamily="18" charset="0"/>
                <a:cs typeface="Times New Roman" panose="02020603050405020304" pitchFamily="18" charset="0"/>
              </a:rPr>
              <a:t>b) Reasonable assurance of continuing development and achievement leading to further contributions to the university.</a:t>
            </a:r>
          </a:p>
        </p:txBody>
      </p:sp>
    </p:spTree>
    <p:extLst>
      <p:ext uri="{BB962C8B-B14F-4D97-AF65-F5344CB8AC3E}">
        <p14:creationId xmlns:p14="http://schemas.microsoft.com/office/powerpoint/2010/main" val="3954116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24D6-84E3-05ED-D965-10767145981E}"/>
              </a:ext>
            </a:extLst>
          </p:cNvPr>
          <p:cNvSpPr>
            <a:spLocks noGrp="1"/>
          </p:cNvSpPr>
          <p:nvPr>
            <p:ph type="title"/>
          </p:nvPr>
        </p:nvSpPr>
        <p:spPr>
          <a:xfrm>
            <a:off x="829781" y="2708804"/>
            <a:ext cx="3698803" cy="1440394"/>
          </a:xfrm>
          <a:noFill/>
          <a:ln>
            <a:solidFill>
              <a:schemeClr val="tx1"/>
            </a:solidFill>
          </a:ln>
        </p:spPr>
        <p:txBody>
          <a:bodyPr>
            <a:normAutofit/>
          </a:bodyPr>
          <a:lstStyle/>
          <a:p>
            <a:r>
              <a:rPr lang="en-US" sz="2400" dirty="0">
                <a:solidFill>
                  <a:schemeClr val="tx1"/>
                </a:solidFill>
              </a:rPr>
              <a:t>FSU language (article 12.7.4)</a:t>
            </a:r>
          </a:p>
        </p:txBody>
      </p:sp>
      <p:sp>
        <p:nvSpPr>
          <p:cNvPr id="3" name="Content Placeholder 2">
            <a:extLst>
              <a:ext uri="{FF2B5EF4-FFF2-40B4-BE49-F238E27FC236}">
                <a16:creationId xmlns:a16="http://schemas.microsoft.com/office/drawing/2014/main" id="{491894D0-A5CA-D0A4-94AB-2CA2D7792DD6}"/>
              </a:ext>
            </a:extLst>
          </p:cNvPr>
          <p:cNvSpPr>
            <a:spLocks noGrp="1"/>
          </p:cNvSpPr>
          <p:nvPr>
            <p:ph idx="1"/>
          </p:nvPr>
        </p:nvSpPr>
        <p:spPr>
          <a:xfrm>
            <a:off x="5443538" y="157163"/>
            <a:ext cx="6748462" cy="6700837"/>
          </a:xfrm>
        </p:spPr>
        <p:txBody>
          <a:bodyPr anchor="ctr">
            <a:normAutofit/>
          </a:bodyPr>
          <a:lstStyle/>
          <a:p>
            <a:r>
              <a:rPr lang="en-US" sz="2400" dirty="0">
                <a:solidFill>
                  <a:schemeClr val="bg1"/>
                </a:solidFill>
                <a:latin typeface="Times New Roman" panose="02020603050405020304" pitchFamily="18" charset="0"/>
                <a:cs typeface="Times New Roman" panose="02020603050405020304" pitchFamily="18" charset="0"/>
              </a:rPr>
              <a:t>For appointment at or promotion to the rank of associate professor and professor and for all tenure recommendations, the Chairperson shall solicit outside letters of reference drawn from a list of scholars and/or professionals. The solicited referees shall include scholars and professionals from among those suggested by the faculty member (if they wish to do so), but the list is not limited to those the faculty member suggests. </a:t>
            </a:r>
          </a:p>
          <a:p>
            <a:r>
              <a:rPr lang="en-US" sz="2400" dirty="0">
                <a:solidFill>
                  <a:schemeClr val="bg1"/>
                </a:solidFill>
                <a:latin typeface="Times New Roman" panose="02020603050405020304" pitchFamily="18" charset="0"/>
                <a:cs typeface="Times New Roman" panose="02020603050405020304" pitchFamily="18" charset="0"/>
              </a:rPr>
              <a:t>Prior to this solicitation, the candidate shall be provided with a copy of the solicitation letter and the list of proposed referees and shall be given an opportunity to comment on the appropriateness of both.</a:t>
            </a:r>
          </a:p>
        </p:txBody>
      </p:sp>
    </p:spTree>
    <p:extLst>
      <p:ext uri="{BB962C8B-B14F-4D97-AF65-F5344CB8AC3E}">
        <p14:creationId xmlns:p14="http://schemas.microsoft.com/office/powerpoint/2010/main" val="237538133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4BD96-B372-6468-F143-ABCF8D69D8FB}"/>
              </a:ext>
            </a:extLst>
          </p:cNvPr>
          <p:cNvSpPr>
            <a:spLocks noGrp="1"/>
          </p:cNvSpPr>
          <p:nvPr>
            <p:ph type="title"/>
          </p:nvPr>
        </p:nvSpPr>
        <p:spPr>
          <a:xfrm>
            <a:off x="628651" y="1586484"/>
            <a:ext cx="4069604" cy="3685032"/>
          </a:xfrm>
          <a:prstGeom prst="ellipse">
            <a:avLst/>
          </a:prstGeom>
          <a:solidFill>
            <a:schemeClr val="accent2">
              <a:lumMod val="75000"/>
            </a:schemeClr>
          </a:solidFill>
          <a:ln>
            <a:noFill/>
          </a:ln>
        </p:spPr>
        <p:txBody>
          <a:bodyPr>
            <a:normAutofit fontScale="90000"/>
          </a:bodyPr>
          <a:lstStyle/>
          <a:p>
            <a:r>
              <a:rPr lang="en-US" dirty="0">
                <a:solidFill>
                  <a:srgbClr val="FFFFFF"/>
                </a:solidFill>
              </a:rPr>
              <a:t>Dean of Faculty &amp; Provost Resources </a:t>
            </a:r>
          </a:p>
        </p:txBody>
      </p:sp>
      <p:sp>
        <p:nvSpPr>
          <p:cNvPr id="3" name="Content Placeholder 2">
            <a:extLst>
              <a:ext uri="{FF2B5EF4-FFF2-40B4-BE49-F238E27FC236}">
                <a16:creationId xmlns:a16="http://schemas.microsoft.com/office/drawing/2014/main" id="{2FE056F1-3491-36FF-BB72-65BA36706B0B}"/>
              </a:ext>
            </a:extLst>
          </p:cNvPr>
          <p:cNvSpPr>
            <a:spLocks noGrp="1"/>
          </p:cNvSpPr>
          <p:nvPr>
            <p:ph idx="1"/>
          </p:nvPr>
        </p:nvSpPr>
        <p:spPr>
          <a:xfrm>
            <a:off x="4945905" y="300039"/>
            <a:ext cx="6998444" cy="6143624"/>
          </a:xfrm>
        </p:spPr>
        <p:txBody>
          <a:bodyPr anchor="ctr">
            <a:normAutofit/>
          </a:bodyPr>
          <a:lstStyle/>
          <a:p>
            <a:pPr>
              <a:lnSpc>
                <a:spcPct val="90000"/>
              </a:lnSpc>
            </a:pPr>
            <a:r>
              <a:rPr lang="en-US" sz="2400" dirty="0">
                <a:latin typeface="Times New Roman" panose="02020603050405020304" pitchFamily="18" charset="0"/>
                <a:cs typeface="Times New Roman" panose="02020603050405020304" pitchFamily="18" charset="0"/>
                <a:hlinkClick r:id="rId2"/>
              </a:rPr>
              <a:t>Dean of Faculty</a:t>
            </a:r>
            <a:endParaRPr lang="en-US" sz="2400" dirty="0">
              <a:latin typeface="Times New Roman" panose="02020603050405020304" pitchFamily="18" charset="0"/>
              <a:cs typeface="Times New Roman" panose="02020603050405020304" pitchFamily="18" charset="0"/>
            </a:endParaRPr>
          </a:p>
          <a:p>
            <a:pPr>
              <a:lnSpc>
                <a:spcPct val="90000"/>
              </a:lnSpc>
            </a:pPr>
            <a:r>
              <a:rPr lang="en-US" sz="2400" dirty="0">
                <a:latin typeface="Times New Roman" panose="02020603050405020304" pitchFamily="18" charset="0"/>
                <a:cs typeface="Times New Roman" panose="02020603050405020304" pitchFamily="18" charset="0"/>
              </a:rPr>
              <a:t>DPC and CPC Resources (can be accessed from the OFD page)</a:t>
            </a:r>
          </a:p>
          <a:p>
            <a:pPr>
              <a:lnSpc>
                <a:spcPct val="90000"/>
              </a:lnSpc>
            </a:pPr>
            <a:r>
              <a:rPr lang="en-US" sz="2400" dirty="0">
                <a:latin typeface="Times New Roman" panose="02020603050405020304" pitchFamily="18" charset="0"/>
                <a:cs typeface="Times New Roman" panose="02020603050405020304" pitchFamily="18" charset="0"/>
              </a:rPr>
              <a:t>Chore Lists for 4</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Year and Tenure Reviews</a:t>
            </a:r>
          </a:p>
          <a:p>
            <a:pPr>
              <a:lnSpc>
                <a:spcPct val="90000"/>
              </a:lnSpc>
            </a:pPr>
            <a:r>
              <a:rPr lang="en-US" sz="2400" dirty="0">
                <a:latin typeface="Times New Roman" panose="02020603050405020304" pitchFamily="18" charset="0"/>
                <a:cs typeface="Times New Roman" panose="02020603050405020304" pitchFamily="18" charset="0"/>
              </a:rPr>
              <a:t>Conflict of Interest Guidelines</a:t>
            </a:r>
          </a:p>
          <a:p>
            <a:pPr eaLnBrk="1" hangingPunct="1">
              <a:lnSpc>
                <a:spcPct val="90000"/>
              </a:lnSpc>
              <a:defRPr/>
            </a:pPr>
            <a:r>
              <a:rPr lang="en-US" altLang="en-US" sz="2400" b="1" dirty="0">
                <a:latin typeface="Times New Roman" panose="02020603050405020304" pitchFamily="18" charset="0"/>
                <a:ea typeface="ＭＳ Ｐゴシック" panose="020B0600070205080204" pitchFamily="34" charset="-128"/>
                <a:cs typeface="Times New Roman" panose="02020603050405020304" pitchFamily="18" charset="0"/>
              </a:rPr>
              <a:t>Provost</a:t>
            </a:r>
            <a:r>
              <a:rPr lang="ja-JP" altLang="en-US" sz="2400" b="1">
                <a:latin typeface="Times New Roman" panose="02020603050405020304" pitchFamily="18" charset="0"/>
                <a:ea typeface="ＭＳ Ｐゴシック" panose="020B0600070205080204" pitchFamily="34" charset="-128"/>
                <a:cs typeface="Times New Roman" panose="02020603050405020304" pitchFamily="18" charset="0"/>
              </a:rPr>
              <a:t>’</a:t>
            </a:r>
            <a:r>
              <a:rPr lang="en-US" altLang="ja-JP" sz="2400" b="1" dirty="0">
                <a:latin typeface="Times New Roman" panose="02020603050405020304" pitchFamily="18" charset="0"/>
                <a:ea typeface="ＭＳ Ｐゴシック" panose="020B0600070205080204" pitchFamily="34" charset="-128"/>
                <a:cs typeface="Times New Roman" panose="02020603050405020304" pitchFamily="18" charset="0"/>
              </a:rPr>
              <a:t>s website</a:t>
            </a:r>
          </a:p>
          <a:p>
            <a:pPr eaLnBrk="1" hangingPunct="1">
              <a:lnSpc>
                <a:spcPct val="90000"/>
              </a:lnSpc>
              <a:defRPr/>
            </a:pPr>
            <a:r>
              <a:rPr lang="en-US" altLang="ja-JP" sz="2400" b="1" dirty="0">
                <a:latin typeface="Times New Roman" panose="02020603050405020304" pitchFamily="18" charset="0"/>
                <a:ea typeface="ＭＳ Ｐゴシック" panose="020B0600070205080204" pitchFamily="34" charset="-128"/>
                <a:cs typeface="Times New Roman" panose="02020603050405020304" pitchFamily="18" charset="0"/>
              </a:rPr>
              <a:t>Organization of Major Personnel Action File: </a:t>
            </a:r>
            <a:r>
              <a:rPr lang="en-US" altLang="ja-JP" sz="2400" b="1" dirty="0">
                <a:latin typeface="Times New Roman" panose="02020603050405020304" pitchFamily="18" charset="0"/>
                <a:ea typeface="ＭＳ Ｐゴシック" panose="020B0600070205080204" pitchFamily="34" charset="-128"/>
                <a:cs typeface="Times New Roman" panose="02020603050405020304" pitchFamily="18" charset="0"/>
                <a:hlinkClick r:id="rId3"/>
              </a:rPr>
              <a:t>Dean of Faculty</a:t>
            </a:r>
            <a:endParaRPr lang="en-US" altLang="ja-JP" sz="2400" b="1"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90000"/>
              </a:lnSpc>
              <a:defRPr/>
            </a:pPr>
            <a:endParaRPr lang="en-US" altLang="ja-JP" sz="2400" b="1" dirty="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90000"/>
              </a:lnSpc>
              <a:defRPr/>
            </a:pPr>
            <a:r>
              <a:rPr lang="en-US" altLang="en-US" sz="2400" b="1" dirty="0">
                <a:latin typeface="Times New Roman" panose="02020603050405020304" pitchFamily="18" charset="0"/>
                <a:ea typeface="ＭＳ Ｐゴシック" panose="020B0600070205080204" pitchFamily="34" charset="-128"/>
                <a:cs typeface="Times New Roman" panose="02020603050405020304" pitchFamily="18" charset="0"/>
                <a:hlinkClick r:id="rId4"/>
              </a:rPr>
              <a:t>Master Academic Calendar </a:t>
            </a:r>
            <a:endParaRPr lang="en-US" altLang="en-US" sz="2400" b="1" dirty="0">
              <a:latin typeface="Times New Roman" panose="02020603050405020304" pitchFamily="18" charset="0"/>
              <a:ea typeface="ＭＳ Ｐゴシック" panose="020B0600070205080204" pitchFamily="34" charset="-128"/>
              <a:cs typeface="Times New Roman" panose="02020603050405020304" pitchFamily="18" charset="0"/>
            </a:endParaRPr>
          </a:p>
          <a:p>
            <a:pPr>
              <a:lnSpc>
                <a:spcPct val="90000"/>
              </a:lnSpc>
            </a:pPr>
            <a:r>
              <a:rPr lang="en-US" sz="1500" dirty="0"/>
              <a:t>https://</a:t>
            </a:r>
            <a:r>
              <a:rPr lang="en-US" sz="1500" dirty="0" err="1"/>
              <a:t>www.umb.edu</a:t>
            </a:r>
            <a:r>
              <a:rPr lang="en-US" sz="1500" dirty="0"/>
              <a:t>/registrar/academic-calendar/</a:t>
            </a:r>
          </a:p>
          <a:p>
            <a:pPr>
              <a:lnSpc>
                <a:spcPct val="90000"/>
              </a:lnSpc>
            </a:pPr>
            <a:endParaRPr lang="en-US" sz="1500" dirty="0"/>
          </a:p>
        </p:txBody>
      </p:sp>
    </p:spTree>
    <p:extLst>
      <p:ext uri="{BB962C8B-B14F-4D97-AF65-F5344CB8AC3E}">
        <p14:creationId xmlns:p14="http://schemas.microsoft.com/office/powerpoint/2010/main" val="2973696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descr="Pen placed on top of a signature line">
            <a:extLst>
              <a:ext uri="{FF2B5EF4-FFF2-40B4-BE49-F238E27FC236}">
                <a16:creationId xmlns:a16="http://schemas.microsoft.com/office/drawing/2014/main" id="{634A2E11-C568-2F6D-0F62-89A58F22BABD}"/>
              </a:ext>
            </a:extLst>
          </p:cNvPr>
          <p:cNvPicPr>
            <a:picLocks noChangeAspect="1"/>
          </p:cNvPicPr>
          <p:nvPr/>
        </p:nvPicPr>
        <p:blipFill rotWithShape="1">
          <a:blip r:embed="rId2"/>
          <a:srcRect l="40667" r="-1" b="-1"/>
          <a:stretch/>
        </p:blipFill>
        <p:spPr>
          <a:xfrm>
            <a:off x="642" y="10"/>
            <a:ext cx="6096000" cy="6857990"/>
          </a:xfrm>
          <a:prstGeom prst="rect">
            <a:avLst/>
          </a:prstGeom>
        </p:spPr>
      </p:pic>
      <p:sp>
        <p:nvSpPr>
          <p:cNvPr id="2" name="Title 1">
            <a:extLst>
              <a:ext uri="{FF2B5EF4-FFF2-40B4-BE49-F238E27FC236}">
                <a16:creationId xmlns:a16="http://schemas.microsoft.com/office/drawing/2014/main" id="{FE8DD3B0-EB8B-414E-5CC9-F608D2A4E925}"/>
              </a:ext>
            </a:extLst>
          </p:cNvPr>
          <p:cNvSpPr>
            <a:spLocks noGrp="1"/>
          </p:cNvSpPr>
          <p:nvPr>
            <p:ph type="title"/>
          </p:nvPr>
        </p:nvSpPr>
        <p:spPr>
          <a:xfrm>
            <a:off x="804672" y="2841505"/>
            <a:ext cx="4487298" cy="1174991"/>
          </a:xfrm>
          <a:solidFill>
            <a:schemeClr val="tx1">
              <a:alpha val="60000"/>
            </a:schemeClr>
          </a:solidFill>
          <a:ln>
            <a:solidFill>
              <a:schemeClr val="bg1"/>
            </a:solidFill>
          </a:ln>
        </p:spPr>
        <p:txBody>
          <a:bodyPr>
            <a:normAutofit/>
          </a:bodyPr>
          <a:lstStyle/>
          <a:p>
            <a:r>
              <a:rPr lang="en-US" sz="2400">
                <a:solidFill>
                  <a:schemeClr val="bg1"/>
                </a:solidFill>
              </a:rPr>
              <a:t>Conflict of interest </a:t>
            </a:r>
          </a:p>
        </p:txBody>
      </p:sp>
      <p:sp>
        <p:nvSpPr>
          <p:cNvPr id="3" name="Content Placeholder 2">
            <a:extLst>
              <a:ext uri="{FF2B5EF4-FFF2-40B4-BE49-F238E27FC236}">
                <a16:creationId xmlns:a16="http://schemas.microsoft.com/office/drawing/2014/main" id="{17E0D48B-5996-D408-4880-937B4CE54A5D}"/>
              </a:ext>
            </a:extLst>
          </p:cNvPr>
          <p:cNvSpPr>
            <a:spLocks noGrp="1"/>
          </p:cNvSpPr>
          <p:nvPr>
            <p:ph idx="1"/>
          </p:nvPr>
        </p:nvSpPr>
        <p:spPr>
          <a:xfrm>
            <a:off x="6743941" y="976129"/>
            <a:ext cx="4804931" cy="4919815"/>
          </a:xfrm>
        </p:spPr>
        <p:txBody>
          <a:bodyPr anchor="ctr">
            <a:normAutofit/>
          </a:bodyPr>
          <a:lstStyle/>
          <a:p>
            <a:r>
              <a:rPr lang="en-US" sz="3200" dirty="0">
                <a:latin typeface="Times New Roman" panose="02020603050405020304" pitchFamily="18" charset="0"/>
                <a:cs typeface="Times New Roman" panose="02020603050405020304" pitchFamily="18" charset="0"/>
              </a:rPr>
              <a:t>COI Guidelines </a:t>
            </a:r>
          </a:p>
          <a:p>
            <a:pPr marL="0" indent="0">
              <a:buNone/>
            </a:pPr>
            <a:r>
              <a:rPr lang="en-US" sz="3200" dirty="0">
                <a:latin typeface="Times New Roman" panose="02020603050405020304" pitchFamily="18" charset="0"/>
                <a:cs typeface="Times New Roman" panose="02020603050405020304" pitchFamily="18" charset="0"/>
              </a:rPr>
              <a:t>Appendix A (for on-campus review)</a:t>
            </a:r>
          </a:p>
          <a:p>
            <a:r>
              <a:rPr lang="en-US" sz="3200" dirty="0">
                <a:latin typeface="Times New Roman" panose="02020603050405020304" pitchFamily="18" charset="0"/>
                <a:cs typeface="Times New Roman" panose="02020603050405020304" pitchFamily="18" charset="0"/>
              </a:rPr>
              <a:t>COI Guidelines </a:t>
            </a:r>
          </a:p>
          <a:p>
            <a:pPr marL="0" indent="0">
              <a:buNone/>
            </a:pPr>
            <a:r>
              <a:rPr lang="en-US" sz="3200" dirty="0">
                <a:latin typeface="Times New Roman" panose="02020603050405020304" pitchFamily="18" charset="0"/>
                <a:cs typeface="Times New Roman" panose="02020603050405020304" pitchFamily="18" charset="0"/>
              </a:rPr>
              <a:t>Appendix B (for external review)</a:t>
            </a:r>
          </a:p>
          <a:p>
            <a:pPr marL="0" indent="0">
              <a:buNone/>
            </a:pPr>
            <a:r>
              <a:rPr lang="en-US" sz="3200" dirty="0">
                <a:latin typeface="Times New Roman" panose="02020603050405020304" pitchFamily="18" charset="0"/>
                <a:cs typeface="Times New Roman" panose="02020603050405020304" pitchFamily="18" charset="0"/>
              </a:rPr>
              <a:t>Familiarize yourself with these two documents </a:t>
            </a:r>
          </a:p>
          <a:p>
            <a:pPr marL="0" indent="0">
              <a:buNone/>
            </a:pPr>
            <a:endParaRPr lang="en-US" dirty="0"/>
          </a:p>
        </p:txBody>
      </p:sp>
    </p:spTree>
    <p:extLst>
      <p:ext uri="{BB962C8B-B14F-4D97-AF65-F5344CB8AC3E}">
        <p14:creationId xmlns:p14="http://schemas.microsoft.com/office/powerpoint/2010/main" val="2484097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2A650-A0F0-FCD4-B37C-D37A7CABFB2D}"/>
              </a:ext>
            </a:extLst>
          </p:cNvPr>
          <p:cNvSpPr>
            <a:spLocks noGrp="1"/>
          </p:cNvSpPr>
          <p:nvPr>
            <p:ph type="title"/>
          </p:nvPr>
        </p:nvSpPr>
        <p:spPr/>
        <p:txBody>
          <a:bodyPr>
            <a:normAutofit/>
          </a:bodyPr>
          <a:lstStyle/>
          <a:p>
            <a:r>
              <a:rPr lang="en-US"/>
              <a:t>Annual faculty review</a:t>
            </a:r>
            <a:endParaRPr lang="en-US" dirty="0"/>
          </a:p>
        </p:txBody>
      </p:sp>
      <p:graphicFrame>
        <p:nvGraphicFramePr>
          <p:cNvPr id="7" name="Content Placeholder 2">
            <a:extLst>
              <a:ext uri="{FF2B5EF4-FFF2-40B4-BE49-F238E27FC236}">
                <a16:creationId xmlns:a16="http://schemas.microsoft.com/office/drawing/2014/main" id="{1BAF972A-3D23-EA6A-7BD2-9BA3110398C6}"/>
              </a:ext>
            </a:extLst>
          </p:cNvPr>
          <p:cNvGraphicFramePr>
            <a:graphicFrameLocks noGrp="1"/>
          </p:cNvGraphicFramePr>
          <p:nvPr>
            <p:ph idx="1"/>
            <p:extLst>
              <p:ext uri="{D42A27DB-BD31-4B8C-83A1-F6EECF244321}">
                <p14:modId xmlns:p14="http://schemas.microsoft.com/office/powerpoint/2010/main" val="2923864899"/>
              </p:ext>
            </p:extLst>
          </p:nvPr>
        </p:nvGraphicFramePr>
        <p:xfrm>
          <a:off x="946984" y="2638425"/>
          <a:ext cx="10298034" cy="3101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8938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A0B30-00B2-1167-D2D3-3917B2BD8668}"/>
              </a:ext>
            </a:extLst>
          </p:cNvPr>
          <p:cNvSpPr>
            <a:spLocks noGrp="1"/>
          </p:cNvSpPr>
          <p:nvPr>
            <p:ph type="title"/>
          </p:nvPr>
        </p:nvSpPr>
        <p:spPr>
          <a:xfrm>
            <a:off x="5445496" y="978776"/>
            <a:ext cx="5925310" cy="1174991"/>
          </a:xfrm>
        </p:spPr>
        <p:txBody>
          <a:bodyPr>
            <a:normAutofit/>
          </a:bodyPr>
          <a:lstStyle/>
          <a:p>
            <a:r>
              <a:rPr lang="en-US" sz="2400"/>
              <a:t>4</a:t>
            </a:r>
            <a:r>
              <a:rPr lang="en-US" sz="2400" baseline="30000"/>
              <a:t>th</a:t>
            </a:r>
            <a:r>
              <a:rPr lang="en-US" sz="2400"/>
              <a:t> year review</a:t>
            </a:r>
          </a:p>
        </p:txBody>
      </p:sp>
      <p:sp>
        <p:nvSpPr>
          <p:cNvPr id="3" name="Content Placeholder 2">
            <a:extLst>
              <a:ext uri="{FF2B5EF4-FFF2-40B4-BE49-F238E27FC236}">
                <a16:creationId xmlns:a16="http://schemas.microsoft.com/office/drawing/2014/main" id="{1647EF72-8F35-DD26-B625-273AF844419C}"/>
              </a:ext>
            </a:extLst>
          </p:cNvPr>
          <p:cNvSpPr>
            <a:spLocks noGrp="1"/>
          </p:cNvSpPr>
          <p:nvPr>
            <p:ph idx="1"/>
          </p:nvPr>
        </p:nvSpPr>
        <p:spPr>
          <a:xfrm>
            <a:off x="5445496" y="2640692"/>
            <a:ext cx="5925310" cy="3255252"/>
          </a:xfrm>
        </p:spPr>
        <p:txBody>
          <a:bodyPr>
            <a:normAutofit/>
          </a:bodyPr>
          <a:lstStyle/>
          <a:p>
            <a:pPr eaLnBrk="1" hangingPunct="1"/>
            <a:r>
              <a:rPr lang="en-US" altLang="en-US" sz="2800" dirty="0">
                <a:latin typeface="Times New Roman" panose="02020603050405020304" pitchFamily="18" charset="0"/>
                <a:ea typeface="ＭＳ Ｐゴシック" panose="020B0600070205080204" pitchFamily="34" charset="-128"/>
                <a:cs typeface="Times New Roman" panose="02020603050405020304" pitchFamily="18" charset="0"/>
              </a:rPr>
              <a:t>A kind of mini-tenure</a:t>
            </a:r>
          </a:p>
          <a:p>
            <a:pPr eaLnBrk="1" hangingPunct="1"/>
            <a:r>
              <a:rPr lang="en-US" altLang="en-US" sz="2800" dirty="0">
                <a:latin typeface="Times New Roman" panose="02020603050405020304" pitchFamily="18" charset="0"/>
                <a:ea typeface="ＭＳ Ｐゴシック" panose="020B0600070205080204" pitchFamily="34" charset="-128"/>
                <a:cs typeface="Times New Roman" panose="02020603050405020304" pitchFamily="18" charset="0"/>
              </a:rPr>
              <a:t>Assessment of areas to strengthen </a:t>
            </a:r>
          </a:p>
          <a:p>
            <a:pPr eaLnBrk="1" hangingPunct="1"/>
            <a:r>
              <a:rPr lang="en-US" altLang="en-US" sz="2800" b="1" dirty="0">
                <a:latin typeface="Times New Roman" panose="02020603050405020304" pitchFamily="18" charset="0"/>
                <a:ea typeface="ＭＳ Ｐゴシック" panose="020B0600070205080204" pitchFamily="34" charset="-128"/>
                <a:cs typeface="Times New Roman" panose="02020603050405020304" pitchFamily="18" charset="0"/>
              </a:rPr>
              <a:t>Should provide clarity about degree of progress; about what is expected for tenure </a:t>
            </a:r>
          </a:p>
          <a:p>
            <a:endParaRPr lang="en-US" dirty="0"/>
          </a:p>
        </p:txBody>
      </p:sp>
      <p:pic>
        <p:nvPicPr>
          <p:cNvPr id="5" name="Picture 4" descr="Sunlit desk">
            <a:extLst>
              <a:ext uri="{FF2B5EF4-FFF2-40B4-BE49-F238E27FC236}">
                <a16:creationId xmlns:a16="http://schemas.microsoft.com/office/drawing/2014/main" id="{669AD01B-8D57-99B7-2D27-3AC5D5CB43DF}"/>
              </a:ext>
            </a:extLst>
          </p:cNvPr>
          <p:cNvPicPr>
            <a:picLocks noChangeAspect="1"/>
          </p:cNvPicPr>
          <p:nvPr/>
        </p:nvPicPr>
        <p:blipFill rotWithShape="1">
          <a:blip r:embed="rId2"/>
          <a:srcRect l="23213" r="31456" b="-1"/>
          <a:stretch/>
        </p:blipFill>
        <p:spPr>
          <a:xfrm>
            <a:off x="20" y="10"/>
            <a:ext cx="4657325" cy="6857990"/>
          </a:xfrm>
          <a:prstGeom prst="rect">
            <a:avLst/>
          </a:prstGeom>
        </p:spPr>
      </p:pic>
    </p:spTree>
    <p:extLst>
      <p:ext uri="{BB962C8B-B14F-4D97-AF65-F5344CB8AC3E}">
        <p14:creationId xmlns:p14="http://schemas.microsoft.com/office/powerpoint/2010/main" val="2709823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{91CF1E15-9007-C744-B434-794568A6813B}tf10001067</Template>
  <TotalTime>296</TotalTime>
  <Words>880</Words>
  <Application>Microsoft Macintosh PowerPoint</Application>
  <PresentationFormat>Widescreen</PresentationFormat>
  <Paragraphs>70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Century Gothic</vt:lpstr>
      <vt:lpstr>Garamond</vt:lpstr>
      <vt:lpstr>Times New Roman</vt:lpstr>
      <vt:lpstr>Savon</vt:lpstr>
      <vt:lpstr>DPC Workshop</vt:lpstr>
      <vt:lpstr>A crucial role, a major responsibility</vt:lpstr>
      <vt:lpstr>Redbook language  (4.6 b and c)</vt:lpstr>
      <vt:lpstr>TENURE (Red Book) </vt:lpstr>
      <vt:lpstr>FSU language (article 12.7.4)</vt:lpstr>
      <vt:lpstr>Dean of Faculty &amp; Provost Resources </vt:lpstr>
      <vt:lpstr>Conflict of interest </vt:lpstr>
      <vt:lpstr>Annual faculty review</vt:lpstr>
      <vt:lpstr>4th year review</vt:lpstr>
      <vt:lpstr>Promotion to (Full) Professor </vt:lpstr>
      <vt:lpstr>Periodic Multi-Year Review is…</vt:lpstr>
      <vt:lpstr>NTT Promotion </vt:lpstr>
      <vt:lpstr>Course evaluations</vt:lpstr>
      <vt:lpstr>External letters  and student letters</vt:lpstr>
      <vt:lpstr>Your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Workshop</dc:title>
  <dc:creator>Rajini Srikanth</dc:creator>
  <cp:lastModifiedBy>Lisa Berelson</cp:lastModifiedBy>
  <cp:revision>10</cp:revision>
  <dcterms:created xsi:type="dcterms:W3CDTF">2023-05-22T09:38:00Z</dcterms:created>
  <dcterms:modified xsi:type="dcterms:W3CDTF">2025-06-16T21:06:52Z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ReadingOrderVerifiedPages">
    <vt:lpwstr>3,4,5,6,9,10,11,13,14</vt:lpwstr>
  </property>
  <property fmtid="{D5CDD505-2E9C-101B-9397-08002B2CF9AE}" pid="3" name="VerifiedLinkDescriptions">
    <vt:lpwstr>https://www.umb.edu/ofd,Organization of Major Personnel Action File: https://www.umb.edu/editor_uploads/images/provost/Organization_of_Major_Personnel_Actions_3.28.23.pdf</vt:lpwstr>
  </property>
</Properties>
</file>