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
      <p:font typeface="Dosis SemiBo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792B68-94BB-4CB3-860D-D31EA63FD2FB}">
  <a:tblStyle styleId="{FA792B68-94BB-4CB3-860D-D31EA63FD2F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DosisSemiBold-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DosisSemiBo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arcopen.org/our-work/list-of-oer-policies-project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Lucas.Hall@umb.edu"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852ed5e5d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g11852ed5e5d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These are a look at the impact required texts have had on students in 2012 vs 2016. </a:t>
            </a:r>
            <a:r>
              <a:rPr lang="en-US"/>
              <a:t>In Fall 2020, 65% of students skipped buying a textbook due to cost, even though 90% reported that they worried it would negatively impact their grade. </a:t>
            </a:r>
            <a:r>
              <a:rPr lang="en-US">
                <a:solidFill>
                  <a:schemeClr val="dk1"/>
                </a:solidFill>
              </a:rPr>
              <a:t>Without access to books, many students struggle to succeed in their classes. Nearly half of all students say that the cost of course materials impacts which classes and how many classes they are able to take.</a:t>
            </a:r>
            <a:endParaRPr/>
          </a:p>
        </p:txBody>
      </p:sp>
      <p:sp>
        <p:nvSpPr>
          <p:cNvPr id="129" name="Google Shape;129;p1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Students have come up with ways to try to cope with the rise of the cost of textbooks. This includes purchasing an oldr edition of the required book, delaying or never buying the book, sharing materials </a:t>
            </a:r>
            <a:r>
              <a:rPr lang="en-US"/>
              <a:t>with</a:t>
            </a:r>
            <a:r>
              <a:rPr lang="en-US"/>
              <a:t> classmates, and illegally downloading books. </a:t>
            </a:r>
            <a:endParaRPr/>
          </a:p>
        </p:txBody>
      </p:sp>
      <p:sp>
        <p:nvSpPr>
          <p:cNvPr id="137" name="Google Shape;137;p1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852ed5e5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11852ed5e5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Textbooks publishers come up with ways to keep making money and force students to buy their textbooks. The most common ways of doing this are through access codes which may seem convenient to have all your homework, quizzes, and textbooks in one place but it actually pust </a:t>
            </a:r>
            <a:r>
              <a:rPr lang="en-US"/>
              <a:t>students</a:t>
            </a:r>
            <a:r>
              <a:rPr lang="en-US"/>
              <a:t> homework behind a paywall so if they can’t afford to </a:t>
            </a:r>
            <a:r>
              <a:rPr lang="en-US"/>
              <a:t>spend</a:t>
            </a:r>
            <a:r>
              <a:rPr lang="en-US"/>
              <a:t> $200 on one class’s access code they will </a:t>
            </a:r>
            <a:r>
              <a:rPr lang="en-US"/>
              <a:t>academically</a:t>
            </a:r>
            <a:r>
              <a:rPr lang="en-US"/>
              <a:t> perform poorly. It also doesn’t allow students to keep the book to </a:t>
            </a:r>
            <a:r>
              <a:rPr lang="en-US"/>
              <a:t>reference later</a:t>
            </a:r>
            <a:r>
              <a:rPr lang="en-US"/>
              <a:t> or sell. This limits one way </a:t>
            </a:r>
            <a:r>
              <a:rPr lang="en-US"/>
              <a:t>students</a:t>
            </a:r>
            <a:r>
              <a:rPr lang="en-US"/>
              <a:t> have found to fight the cost of textbooks which is through selling their books after they’re done with them. Access codes are specifically designed to prevent students from doing this and forcing them to pay full price from publishers. Another way publishers keep </a:t>
            </a:r>
            <a:r>
              <a:rPr lang="en-US"/>
              <a:t>students</a:t>
            </a:r>
            <a:r>
              <a:rPr lang="en-US"/>
              <a:t> buying textbooks from them is </a:t>
            </a:r>
            <a:r>
              <a:rPr lang="en-US"/>
              <a:t>releasing</a:t>
            </a:r>
            <a:r>
              <a:rPr lang="en-US"/>
              <a:t> new editions. In reality most new editions don’t change much in content but will update a few graphics and examples and then charge </a:t>
            </a:r>
            <a:r>
              <a:rPr lang="en-US"/>
              <a:t>students</a:t>
            </a:r>
            <a:r>
              <a:rPr lang="en-US"/>
              <a:t> more for it. Just five publishers control 80% of the textbook market, so they rarely compete directly on price.</a:t>
            </a:r>
            <a:endParaRPr/>
          </a:p>
        </p:txBody>
      </p:sp>
      <p:sp>
        <p:nvSpPr>
          <p:cNvPr id="144" name="Google Shape;144;g11852ed5e5d_0_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Textbooks is not the highest cost leading to these affordability issues – but it is:</a:t>
            </a:r>
            <a:endParaRPr/>
          </a:p>
          <a:p>
            <a:pPr indent="-171450" lvl="0" marL="171450" rtl="0" algn="l">
              <a:lnSpc>
                <a:spcPct val="100000"/>
              </a:lnSpc>
              <a:spcBef>
                <a:spcPts val="0"/>
              </a:spcBef>
              <a:spcAft>
                <a:spcPts val="0"/>
              </a:spcAft>
              <a:buSzPts val="1100"/>
              <a:buFont typeface="Arial"/>
              <a:buChar char="-"/>
            </a:pPr>
            <a:r>
              <a:rPr lang="en-US"/>
              <a:t>the one cost that you as faculty can impact</a:t>
            </a:r>
            <a:endParaRPr/>
          </a:p>
          <a:p>
            <a:pPr indent="-171450" lvl="0" marL="171450" rtl="0" algn="l">
              <a:lnSpc>
                <a:spcPct val="100000"/>
              </a:lnSpc>
              <a:spcBef>
                <a:spcPts val="0"/>
              </a:spcBef>
              <a:spcAft>
                <a:spcPts val="0"/>
              </a:spcAft>
              <a:buSzPts val="1100"/>
              <a:buFont typeface="Arial"/>
              <a:buChar char="-"/>
            </a:pPr>
            <a:r>
              <a:rPr lang="en-US"/>
              <a:t>it has a special impact on the academic success of students (as we’ll see later)</a:t>
            </a:r>
            <a:endParaRPr/>
          </a:p>
          <a:p>
            <a:pPr indent="-228600" lvl="0" marL="457200" rtl="0" algn="l">
              <a:lnSpc>
                <a:spcPct val="100000"/>
              </a:lnSpc>
              <a:spcBef>
                <a:spcPts val="0"/>
              </a:spcBef>
              <a:spcAft>
                <a:spcPts val="0"/>
              </a:spcAft>
              <a:buSzPts val="1100"/>
              <a:buNone/>
            </a:pPr>
            <a:r>
              <a:t/>
            </a:r>
            <a:endParaRPr/>
          </a:p>
        </p:txBody>
      </p:sp>
      <p:sp>
        <p:nvSpPr>
          <p:cNvPr id="151" name="Google Shape;151;p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8e9c2e28c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8e9c2e28c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what’s the solution to all of these problems?</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 </a:t>
            </a:r>
            <a:r>
              <a:rPr lang="en-US"/>
              <a:t>Essentially</a:t>
            </a:r>
            <a:r>
              <a:rPr lang="en-US"/>
              <a:t> they are free or low cost for </a:t>
            </a:r>
            <a:r>
              <a:rPr lang="en-US"/>
              <a:t>students</a:t>
            </a:r>
            <a:r>
              <a:rPr lang="en-US"/>
              <a:t> to use.</a:t>
            </a:r>
            <a:endParaRPr/>
          </a:p>
        </p:txBody>
      </p:sp>
      <p:sp>
        <p:nvSpPr>
          <p:cNvPr id="168" name="Google Shape;16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are some resources and for UMB this is a place to look: </a:t>
            </a:r>
            <a:r>
              <a:rPr lang="en-US"/>
              <a:t>https://www.umb.edu/elearning/open_education/find_oer</a:t>
            </a:r>
            <a:endParaRPr/>
          </a:p>
        </p:txBody>
      </p:sp>
      <p:sp>
        <p:nvSpPr>
          <p:cNvPr id="176" name="Google Shape;1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852ed5e5d_2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852ed5e5d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Students not only save money with open </a:t>
            </a:r>
            <a:r>
              <a:rPr lang="en-US"/>
              <a:t>textbooks</a:t>
            </a:r>
            <a:r>
              <a:rPr lang="en-US"/>
              <a:t> but they perform better academically. You’re all here because you want to teach students and give them what they need to do their best. Students that use materials with little to no financial strain will perform better.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Rutgers saved students $1.5 million by focusing on </a:t>
            </a:r>
            <a:r>
              <a:rPr lang="en-US"/>
              <a:t>introductory</a:t>
            </a:r>
            <a:r>
              <a:rPr lang="en-US"/>
              <a:t> texts</a:t>
            </a:r>
            <a:endParaRPr/>
          </a:p>
          <a:p>
            <a:pPr indent="-298450" lvl="0" marL="457200" rtl="0" algn="l">
              <a:lnSpc>
                <a:spcPct val="100000"/>
              </a:lnSpc>
              <a:spcBef>
                <a:spcPts val="0"/>
              </a:spcBef>
              <a:spcAft>
                <a:spcPts val="0"/>
              </a:spcAft>
              <a:buSzPts val="1100"/>
              <a:buChar char="-"/>
            </a:pPr>
            <a:r>
              <a:rPr lang="en-US"/>
              <a:t>UMass Amherst has saved students over $1 million in its first four years</a:t>
            </a:r>
            <a:endParaRPr/>
          </a:p>
          <a:p>
            <a:pPr indent="-298450" lvl="0" marL="457200" rtl="0" algn="l">
              <a:lnSpc>
                <a:spcPct val="100000"/>
              </a:lnSpc>
              <a:spcBef>
                <a:spcPts val="0"/>
              </a:spcBef>
              <a:spcAft>
                <a:spcPts val="0"/>
              </a:spcAft>
              <a:buSzPts val="1100"/>
              <a:buChar char="-"/>
            </a:pPr>
            <a:r>
              <a:rPr lang="en-US"/>
              <a:t>RI Office of Innovation, in partnership with Rhode Island College and all ten other higher education institutions in RI, launched a statewide Open Textbook Initiative to save students $5 million over five years.</a:t>
            </a:r>
            <a:endParaRPr/>
          </a:p>
          <a:p>
            <a:pPr indent="-298450" lvl="0" marL="457200" rtl="0" algn="l">
              <a:lnSpc>
                <a:spcPct val="100000"/>
              </a:lnSpc>
              <a:spcBef>
                <a:spcPts val="0"/>
              </a:spcBef>
              <a:spcAft>
                <a:spcPts val="0"/>
              </a:spcAft>
              <a:buSzPts val="1100"/>
              <a:buChar char="-"/>
            </a:pPr>
            <a:r>
              <a:rPr lang="en-US"/>
              <a:t>Open Oregon Educational Resources is a joint project of the state’s 17 community colleges</a:t>
            </a:r>
            <a:endParaRPr/>
          </a:p>
          <a:p>
            <a:pPr indent="-298450" lvl="0" marL="457200" rtl="0" algn="l">
              <a:lnSpc>
                <a:spcPct val="100000"/>
              </a:lnSpc>
              <a:spcBef>
                <a:spcPts val="0"/>
              </a:spcBef>
              <a:spcAft>
                <a:spcPts val="0"/>
              </a:spcAft>
              <a:buSzPts val="1100"/>
              <a:buChar char="-"/>
            </a:pPr>
            <a:r>
              <a:rPr lang="en-US"/>
              <a:t>These are just a few- here is a more expansive list: </a:t>
            </a:r>
            <a:r>
              <a:rPr lang="en-US" u="sng">
                <a:solidFill>
                  <a:schemeClr val="hlink"/>
                </a:solidFill>
                <a:hlinkClick r:id="rId2"/>
              </a:rPr>
              <a:t>https://sparcopen.org/our-work/list-of-oer-policies-projects/</a:t>
            </a:r>
            <a:r>
              <a:rPr lang="en-US"/>
              <a:t> </a:t>
            </a:r>
            <a:endParaRPr/>
          </a:p>
        </p:txBody>
      </p:sp>
      <p:sp>
        <p:nvSpPr>
          <p:cNvPr id="191" name="Google Shape;1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First, let’s start off </a:t>
            </a:r>
            <a:r>
              <a:rPr lang="en-US"/>
              <a:t>with</a:t>
            </a:r>
            <a:r>
              <a:rPr lang="en-US"/>
              <a:t> how much students are spending nationally on textbooks. Nationally students are spending an avg of $600 a semester on materials. 63% of students are spending more than $200 and many students at UMB work while in school so this may be more than our students can afford. 2 in 5 UMB students are food insecure so if they can’t afford food they definitely can’t afford to spend $300 on textbooks.</a:t>
            </a:r>
            <a:endParaRPr/>
          </a:p>
        </p:txBody>
      </p:sp>
      <p:sp>
        <p:nvSpPr>
          <p:cNvPr id="71" name="Google Shape;7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OER coalition at UMB is working on 2 initiatives. 1) We want to implement course marking which means when a student is registering for classes they can see what classes are using free or low cost materials. This helps students budget for the upcoming semester better and prevents them from enrolling in a course and dropping it in the first week due to </a:t>
            </a:r>
            <a:r>
              <a:rPr lang="en-US"/>
              <a:t>material</a:t>
            </a:r>
            <a:r>
              <a:rPr lang="en-US"/>
              <a:t> cost. Schools across the country are already </a:t>
            </a:r>
            <a:r>
              <a:rPr lang="en-US"/>
              <a:t>doing</a:t>
            </a:r>
            <a:r>
              <a:rPr lang="en-US"/>
              <a:t> this here in MA, Middlesex Community College does this. 2) We also want to create an </a:t>
            </a:r>
            <a:r>
              <a:rPr lang="en-US"/>
              <a:t>incentive</a:t>
            </a:r>
            <a:r>
              <a:rPr lang="en-US"/>
              <a:t> program to compensate faculty for their time and effort from switching from </a:t>
            </a:r>
            <a:r>
              <a:rPr lang="en-US"/>
              <a:t>traditional</a:t>
            </a:r>
            <a:r>
              <a:rPr lang="en-US"/>
              <a:t> textbooks to open textbooks. We are currently working on a budget for the first semester of the program.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8e9c2e28c_2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18e9c2e28c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852ed5e5d_0_2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1852ed5e5d_0_2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Contact: Lucas Hall (Library) </a:t>
            </a:r>
            <a:r>
              <a:rPr lang="en-US" u="sng">
                <a:solidFill>
                  <a:schemeClr val="hlink"/>
                </a:solidFill>
                <a:hlinkClick r:id="rId2"/>
              </a:rPr>
              <a:t>Lucas.Hall@umb.edu</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8e9c2e28c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8e9c2e28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According to the the U.S. Department of Education's 2020 IPEDS survey response for University of Massachusetts Boston students should budget $800 annually for textbooks or $400 per semester. So while it’s not as high as the national average it’s still a large expense for students. This also is just one factor of the cost of attendance, tuition and cost of living can be a strain but as professors material cost is how you can help.</a:t>
            </a:r>
            <a:endParaRPr/>
          </a:p>
        </p:txBody>
      </p:sp>
      <p:sp>
        <p:nvSpPr>
          <p:cNvPr id="86" name="Google Shape;86;p10: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After students spend </a:t>
            </a:r>
            <a:r>
              <a:rPr lang="en-US"/>
              <a:t>hundreds</a:t>
            </a:r>
            <a:r>
              <a:rPr lang="en-US"/>
              <a:t> of dollars on textbooks, 27% reported they never used books they bought for classes essentially wasting money</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textbook costs have increased at 3x the rate of inflation (88% over the last decade) </a:t>
            </a:r>
            <a:r>
              <a:rPr lang="en-US"/>
              <a:t>especially</a:t>
            </a:r>
            <a:r>
              <a:rPr lang="en-US"/>
              <a:t> for intro and stem courses</a:t>
            </a:r>
            <a:endParaRPr/>
          </a:p>
        </p:txBody>
      </p:sp>
      <p:sp>
        <p:nvSpPr>
          <p:cNvPr id="117" name="Google Shape;11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cost of textbooks shouldn’t be that high. they’ve risen higher than inflation, and the cost of other similar or more expensive items. </a:t>
            </a:r>
            <a:endParaRPr/>
          </a:p>
        </p:txBody>
      </p:sp>
      <p:sp>
        <p:nvSpPr>
          <p:cNvPr id="123" name="Google Shape;1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 Center">
  <p:cSld name="2_Title - Center">
    <p:spTree>
      <p:nvGrpSpPr>
        <p:cNvPr id="50" name="Shape 50"/>
        <p:cNvGrpSpPr/>
        <p:nvPr/>
      </p:nvGrpSpPr>
      <p:grpSpPr>
        <a:xfrm>
          <a:off x="0" y="0"/>
          <a:ext cx="0" cy="0"/>
          <a:chOff x="0" y="0"/>
          <a:chExt cx="0" cy="0"/>
        </a:xfrm>
      </p:grpSpPr>
      <p:sp>
        <p:nvSpPr>
          <p:cNvPr id="51" name="Google Shape;51;p13"/>
          <p:cNvSpPr txBox="1"/>
          <p:nvPr>
            <p:ph type="title"/>
          </p:nvPr>
        </p:nvSpPr>
        <p:spPr>
          <a:xfrm>
            <a:off x="1016000" y="2635251"/>
            <a:ext cx="10160100" cy="1587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6" name="Google Shape;56;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4.jpg"/><Relationship Id="rId6" Type="http://schemas.openxmlformats.org/officeDocument/2006/relationships/image" Target="../media/image4.jpg"/><Relationship Id="rId7"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7.png"/><Relationship Id="rId6"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4000">
              <a:srgbClr val="8B98B0"/>
            </a:gs>
            <a:gs pos="100000">
              <a:srgbClr val="1F3864"/>
            </a:gs>
          </a:gsLst>
          <a:lin ang="5400700" scaled="0"/>
        </a:gradFill>
      </p:bgPr>
    </p:bg>
    <p:spTree>
      <p:nvGrpSpPr>
        <p:cNvPr id="62" name="Shape 62"/>
        <p:cNvGrpSpPr/>
        <p:nvPr/>
      </p:nvGrpSpPr>
      <p:grpSpPr>
        <a:xfrm>
          <a:off x="0" y="0"/>
          <a:ext cx="0" cy="0"/>
          <a:chOff x="0" y="0"/>
          <a:chExt cx="0" cy="0"/>
        </a:xfrm>
      </p:grpSpPr>
      <p:pic>
        <p:nvPicPr>
          <p:cNvPr id="63" name="Google Shape;63;p16"/>
          <p:cNvPicPr preferRelativeResize="0"/>
          <p:nvPr/>
        </p:nvPicPr>
        <p:blipFill rotWithShape="1">
          <a:blip r:embed="rId3">
            <a:alphaModFix/>
          </a:blip>
          <a:srcRect b="0" l="0" r="0" t="0"/>
          <a:stretch/>
        </p:blipFill>
        <p:spPr>
          <a:xfrm rot="5400000">
            <a:off x="7037608" y="906253"/>
            <a:ext cx="3055525" cy="1718733"/>
          </a:xfrm>
          <a:prstGeom prst="rect">
            <a:avLst/>
          </a:prstGeom>
          <a:noFill/>
          <a:ln>
            <a:noFill/>
          </a:ln>
        </p:spPr>
      </p:pic>
      <p:pic>
        <p:nvPicPr>
          <p:cNvPr id="64" name="Google Shape;64;p16"/>
          <p:cNvPicPr preferRelativeResize="0"/>
          <p:nvPr/>
        </p:nvPicPr>
        <p:blipFill rotWithShape="1">
          <a:blip r:embed="rId4">
            <a:alphaModFix/>
          </a:blip>
          <a:srcRect b="0" l="0" r="0" t="0"/>
          <a:stretch/>
        </p:blipFill>
        <p:spPr>
          <a:xfrm rot="5400000">
            <a:off x="1971370" y="901303"/>
            <a:ext cx="3061863" cy="1722297"/>
          </a:xfrm>
          <a:prstGeom prst="rect">
            <a:avLst/>
          </a:prstGeom>
          <a:noFill/>
          <a:ln>
            <a:noFill/>
          </a:ln>
        </p:spPr>
      </p:pic>
      <p:pic>
        <p:nvPicPr>
          <p:cNvPr id="65" name="Google Shape;65;p16"/>
          <p:cNvPicPr preferRelativeResize="0"/>
          <p:nvPr/>
        </p:nvPicPr>
        <p:blipFill rotWithShape="1">
          <a:blip r:embed="rId5">
            <a:alphaModFix/>
          </a:blip>
          <a:srcRect b="0" l="0" r="0" t="0"/>
          <a:stretch/>
        </p:blipFill>
        <p:spPr>
          <a:xfrm rot="5400000">
            <a:off x="4517955" y="912437"/>
            <a:ext cx="3033544" cy="1706367"/>
          </a:xfrm>
          <a:prstGeom prst="rect">
            <a:avLst/>
          </a:prstGeom>
          <a:noFill/>
          <a:ln>
            <a:noFill/>
          </a:ln>
        </p:spPr>
      </p:pic>
      <p:pic>
        <p:nvPicPr>
          <p:cNvPr id="66" name="Google Shape;66;p16"/>
          <p:cNvPicPr preferRelativeResize="0"/>
          <p:nvPr/>
        </p:nvPicPr>
        <p:blipFill rotWithShape="1">
          <a:blip r:embed="rId6">
            <a:alphaModFix/>
          </a:blip>
          <a:srcRect b="0" l="0" r="0" t="0"/>
          <a:stretch/>
        </p:blipFill>
        <p:spPr>
          <a:xfrm rot="5400000">
            <a:off x="-250505" y="4174734"/>
            <a:ext cx="3033544" cy="1706367"/>
          </a:xfrm>
          <a:prstGeom prst="rect">
            <a:avLst/>
          </a:prstGeom>
          <a:noFill/>
          <a:ln>
            <a:noFill/>
          </a:ln>
        </p:spPr>
      </p:pic>
      <p:pic>
        <p:nvPicPr>
          <p:cNvPr id="67" name="Google Shape;67;p16"/>
          <p:cNvPicPr preferRelativeResize="0"/>
          <p:nvPr/>
        </p:nvPicPr>
        <p:blipFill rotWithShape="1">
          <a:blip r:embed="rId7">
            <a:alphaModFix/>
          </a:blip>
          <a:srcRect b="0" l="0" r="0" t="0"/>
          <a:stretch/>
        </p:blipFill>
        <p:spPr>
          <a:xfrm rot="5400000">
            <a:off x="9402833" y="4174733"/>
            <a:ext cx="3033544" cy="1706371"/>
          </a:xfrm>
          <a:prstGeom prst="rect">
            <a:avLst/>
          </a:prstGeom>
          <a:noFill/>
          <a:ln>
            <a:noFill/>
          </a:ln>
        </p:spPr>
      </p:pic>
      <p:sp>
        <p:nvSpPr>
          <p:cNvPr id="68" name="Google Shape;68;p16"/>
          <p:cNvSpPr txBox="1"/>
          <p:nvPr/>
        </p:nvSpPr>
        <p:spPr>
          <a:xfrm>
            <a:off x="2642933" y="3863495"/>
            <a:ext cx="6783600" cy="237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4000" u="sng">
                <a:solidFill>
                  <a:schemeClr val="dk1"/>
                </a:solidFill>
                <a:latin typeface="Dosis SemiBold"/>
                <a:ea typeface="Dosis SemiBold"/>
                <a:cs typeface="Dosis SemiBold"/>
                <a:sym typeface="Dosis SemiBold"/>
              </a:rPr>
              <a:t>Impact of Cost of Textbooks on Students</a:t>
            </a:r>
            <a:endParaRPr sz="4000" u="sng">
              <a:solidFill>
                <a:schemeClr val="dk1"/>
              </a:solidFill>
              <a:latin typeface="Dosis SemiBold"/>
              <a:ea typeface="Dosis SemiBold"/>
              <a:cs typeface="Dosis SemiBold"/>
              <a:sym typeface="Dosis SemiBold"/>
            </a:endParaRPr>
          </a:p>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Dosis SemiBold"/>
                <a:ea typeface="Dosis SemiBold"/>
                <a:cs typeface="Dosis SemiBold"/>
                <a:sym typeface="Dosis SemiBold"/>
              </a:rPr>
              <a:t>By USG and MASSPIRG</a:t>
            </a:r>
            <a:r>
              <a:rPr lang="en-US" sz="3600" u="sng">
                <a:solidFill>
                  <a:schemeClr val="dk1"/>
                </a:solidFill>
                <a:latin typeface="Dosis SemiBold"/>
                <a:ea typeface="Dosis SemiBold"/>
                <a:cs typeface="Dosis SemiBold"/>
                <a:sym typeface="Dosis SemiBold"/>
              </a:rPr>
              <a:t> </a:t>
            </a:r>
            <a:endParaRPr i="0" sz="3600" u="none" cap="none" strike="noStrike">
              <a:solidFill>
                <a:schemeClr val="dk1"/>
              </a:solidFill>
              <a:latin typeface="Dosis SemiBold"/>
              <a:ea typeface="Dosis SemiBold"/>
              <a:cs typeface="Dosis SemiBold"/>
              <a:sym typeface="Dosis SemiBold"/>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aphicFrame>
        <p:nvGraphicFramePr>
          <p:cNvPr id="131" name="Google Shape;131;p25"/>
          <p:cNvGraphicFramePr/>
          <p:nvPr/>
        </p:nvGraphicFramePr>
        <p:xfrm>
          <a:off x="834175" y="1520531"/>
          <a:ext cx="3000000" cy="3000000"/>
        </p:xfrm>
        <a:graphic>
          <a:graphicData uri="http://schemas.openxmlformats.org/drawingml/2006/table">
            <a:tbl>
              <a:tblPr>
                <a:noFill/>
                <a:tableStyleId>{FA792B68-94BB-4CB3-860D-D31EA63FD2FB}</a:tableStyleId>
              </a:tblPr>
              <a:tblGrid>
                <a:gridCol w="1493800"/>
                <a:gridCol w="1508575"/>
                <a:gridCol w="6818200"/>
              </a:tblGrid>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chemeClr val="dk1"/>
                          </a:solidFill>
                          <a:latin typeface="Georgia"/>
                          <a:ea typeface="Georgia"/>
                          <a:cs typeface="Georgia"/>
                          <a:sym typeface="Georgia"/>
                        </a:rPr>
                        <a:t>2012</a:t>
                      </a:r>
                      <a:endParaRPr sz="3100" u="none" cap="none" strike="noStrike">
                        <a:solidFill>
                          <a:schemeClr val="dk1"/>
                        </a:solidFill>
                        <a:latin typeface="Georgia"/>
                        <a:ea typeface="Georgia"/>
                        <a:cs typeface="Georgia"/>
                        <a:sym typeface="Georgia"/>
                      </a:endParaRPr>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chemeClr val="dk1"/>
                          </a:solidFill>
                          <a:latin typeface="Georgia"/>
                          <a:ea typeface="Georgia"/>
                          <a:cs typeface="Georgia"/>
                          <a:sym typeface="Georgia"/>
                        </a:rPr>
                        <a:t>2016</a:t>
                      </a:r>
                      <a:endParaRPr sz="3100" u="none" cap="none" strike="noStrike">
                        <a:solidFill>
                          <a:schemeClr val="dk1"/>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381000" lvl="0" marL="0" marR="0" rtl="0" algn="l">
                        <a:lnSpc>
                          <a:spcPct val="100000"/>
                        </a:lnSpc>
                        <a:spcBef>
                          <a:spcPts val="0"/>
                        </a:spcBef>
                        <a:spcAft>
                          <a:spcPts val="0"/>
                        </a:spcAft>
                        <a:buClr>
                          <a:srgbClr val="000000"/>
                        </a:buClr>
                        <a:buSzPts val="3100"/>
                        <a:buFont typeface="Arial"/>
                        <a:buNone/>
                      </a:pPr>
                      <a:r>
                        <a:t/>
                      </a:r>
                      <a:endParaRPr sz="3100" u="none" cap="none" strike="noStrike">
                        <a:solidFill>
                          <a:srgbClr val="000000"/>
                        </a:solidFill>
                        <a:latin typeface="Georgia"/>
                        <a:ea typeface="Georgia"/>
                        <a:cs typeface="Georgia"/>
                        <a:sym typeface="Georgia"/>
                      </a:endParaRPr>
                    </a:p>
                  </a:txBody>
                  <a:tcPr marT="25400" marB="25400" marR="25400" marL="2540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r>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63.6%</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66.5%</a:t>
                      </a:r>
                      <a:endParaRPr sz="3100" u="none" cap="none" strike="noStrike">
                        <a:solidFill>
                          <a:srgbClr val="F1592A"/>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381000" lvl="0" marL="0" marR="0" rtl="0" algn="l">
                        <a:lnSpc>
                          <a:spcPct val="100000"/>
                        </a:lnSpc>
                        <a:spcBef>
                          <a:spcPts val="0"/>
                        </a:spcBef>
                        <a:spcAft>
                          <a:spcPts val="0"/>
                        </a:spcAft>
                        <a:buClr>
                          <a:srgbClr val="000000"/>
                        </a:buClr>
                        <a:buSzPts val="3100"/>
                        <a:buFont typeface="Arial"/>
                        <a:buNone/>
                      </a:pPr>
                      <a:r>
                        <a:rPr lang="en-US" sz="3100" u="none" cap="none" strike="noStrike">
                          <a:solidFill>
                            <a:srgbClr val="000000"/>
                          </a:solidFill>
                          <a:latin typeface="Georgia"/>
                          <a:ea typeface="Georgia"/>
                          <a:cs typeface="Georgia"/>
                          <a:sym typeface="Georgia"/>
                        </a:rPr>
                        <a:t>Not purchase the required textbook</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49.2%</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47.6%</a:t>
                      </a:r>
                      <a:endParaRPr sz="3100" u="none" cap="none" strike="noStrike">
                        <a:solidFill>
                          <a:srgbClr val="F1592A"/>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381000" lvl="0" marL="0" marR="0" rtl="0" algn="l">
                        <a:lnSpc>
                          <a:spcPct val="100000"/>
                        </a:lnSpc>
                        <a:spcBef>
                          <a:spcPts val="0"/>
                        </a:spcBef>
                        <a:spcAft>
                          <a:spcPts val="0"/>
                        </a:spcAft>
                        <a:buClr>
                          <a:srgbClr val="000000"/>
                        </a:buClr>
                        <a:buSzPts val="3100"/>
                        <a:buFont typeface="Arial"/>
                        <a:buNone/>
                      </a:pPr>
                      <a:r>
                        <a:rPr lang="en-US" sz="3100" u="none" cap="none" strike="noStrike">
                          <a:solidFill>
                            <a:srgbClr val="000000"/>
                          </a:solidFill>
                          <a:latin typeface="Georgia"/>
                          <a:ea typeface="Georgia"/>
                          <a:cs typeface="Georgia"/>
                          <a:sym typeface="Georgia"/>
                        </a:rPr>
                        <a:t>Take fewer courses</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45.1%</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45.5%</a:t>
                      </a:r>
                      <a:endParaRPr sz="3100" u="none" cap="none" strike="noStrike">
                        <a:solidFill>
                          <a:srgbClr val="F1592A"/>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381000" lvl="0" marL="0" marR="0" rtl="0" algn="l">
                        <a:lnSpc>
                          <a:spcPct val="100000"/>
                        </a:lnSpc>
                        <a:spcBef>
                          <a:spcPts val="0"/>
                        </a:spcBef>
                        <a:spcAft>
                          <a:spcPts val="0"/>
                        </a:spcAft>
                        <a:buClr>
                          <a:srgbClr val="000000"/>
                        </a:buClr>
                        <a:buSzPts val="3100"/>
                        <a:buFont typeface="Arial"/>
                        <a:buNone/>
                      </a:pPr>
                      <a:r>
                        <a:rPr lang="en-US" sz="3100" u="none" cap="none" strike="noStrike">
                          <a:solidFill>
                            <a:srgbClr val="000000"/>
                          </a:solidFill>
                          <a:latin typeface="Georgia"/>
                          <a:ea typeface="Georgia"/>
                          <a:cs typeface="Georgia"/>
                          <a:sym typeface="Georgia"/>
                        </a:rPr>
                        <a:t>Not register for a specific course</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33.9%</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37.6%</a:t>
                      </a:r>
                      <a:endParaRPr sz="3100" u="none" cap="none" strike="noStrike">
                        <a:solidFill>
                          <a:srgbClr val="F1592A"/>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381000" lvl="0" marL="0" marR="0" rtl="0" algn="l">
                        <a:lnSpc>
                          <a:spcPct val="100000"/>
                        </a:lnSpc>
                        <a:spcBef>
                          <a:spcPts val="0"/>
                        </a:spcBef>
                        <a:spcAft>
                          <a:spcPts val="0"/>
                        </a:spcAft>
                        <a:buClr>
                          <a:srgbClr val="000000"/>
                        </a:buClr>
                        <a:buSzPts val="3100"/>
                        <a:buFont typeface="Arial"/>
                        <a:buNone/>
                      </a:pPr>
                      <a:r>
                        <a:rPr lang="en-US" sz="3100" u="none" cap="none" strike="noStrike">
                          <a:solidFill>
                            <a:srgbClr val="000000"/>
                          </a:solidFill>
                          <a:latin typeface="Georgia"/>
                          <a:ea typeface="Georgia"/>
                          <a:cs typeface="Georgia"/>
                          <a:sym typeface="Georgia"/>
                        </a:rPr>
                        <a:t>Earn a poor grade</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26.7%</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26.1%</a:t>
                      </a:r>
                      <a:endParaRPr sz="3100" u="none" cap="none" strike="noStrike">
                        <a:solidFill>
                          <a:srgbClr val="F1592A"/>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tcPr>
                </a:tc>
                <a:tc>
                  <a:txBody>
                    <a:bodyPr/>
                    <a:lstStyle/>
                    <a:p>
                      <a:pPr indent="381000" lvl="0" marL="0" marR="0" rtl="0" algn="l">
                        <a:lnSpc>
                          <a:spcPct val="100000"/>
                        </a:lnSpc>
                        <a:spcBef>
                          <a:spcPts val="0"/>
                        </a:spcBef>
                        <a:spcAft>
                          <a:spcPts val="0"/>
                        </a:spcAft>
                        <a:buClr>
                          <a:srgbClr val="000000"/>
                        </a:buClr>
                        <a:buSzPts val="3100"/>
                        <a:buFont typeface="Arial"/>
                        <a:buNone/>
                      </a:pPr>
                      <a:r>
                        <a:rPr lang="en-US" sz="3100" u="none" cap="none" strike="noStrike">
                          <a:solidFill>
                            <a:srgbClr val="000000"/>
                          </a:solidFill>
                          <a:latin typeface="Georgia"/>
                          <a:ea typeface="Georgia"/>
                          <a:cs typeface="Georgia"/>
                          <a:sym typeface="Georgia"/>
                        </a:rPr>
                        <a:t>Drop a course</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727275">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17.0%</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100"/>
                        <a:buFont typeface="Arial"/>
                        <a:buNone/>
                      </a:pPr>
                      <a:r>
                        <a:rPr lang="en-US" sz="3100" u="none" cap="none" strike="noStrike">
                          <a:solidFill>
                            <a:srgbClr val="F1592A"/>
                          </a:solidFill>
                          <a:latin typeface="Georgia"/>
                          <a:ea typeface="Georgia"/>
                          <a:cs typeface="Georgia"/>
                          <a:sym typeface="Georgia"/>
                        </a:rPr>
                        <a:t>19.8%</a:t>
                      </a:r>
                      <a:endParaRPr sz="3100" u="none" cap="none" strike="noStrike">
                        <a:solidFill>
                          <a:srgbClr val="F1592A"/>
                        </a:solidFill>
                        <a:latin typeface="Georgia"/>
                        <a:ea typeface="Georgia"/>
                        <a:cs typeface="Georgia"/>
                        <a:sym typeface="Georgia"/>
                      </a:endParaRPr>
                    </a:p>
                  </a:txBody>
                  <a:tcPr marT="25400" marB="25400" marR="25400" marL="25400" anchor="ctr">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381000" lvl="0" marL="0" marR="0" rtl="0" algn="l">
                        <a:lnSpc>
                          <a:spcPct val="100000"/>
                        </a:lnSpc>
                        <a:spcBef>
                          <a:spcPts val="0"/>
                        </a:spcBef>
                        <a:spcAft>
                          <a:spcPts val="0"/>
                        </a:spcAft>
                        <a:buClr>
                          <a:srgbClr val="000000"/>
                        </a:buClr>
                        <a:buSzPts val="3100"/>
                        <a:buFont typeface="Arial"/>
                        <a:buNone/>
                      </a:pPr>
                      <a:r>
                        <a:rPr lang="en-US" sz="3100" u="none" cap="none" strike="noStrike">
                          <a:solidFill>
                            <a:srgbClr val="000000"/>
                          </a:solidFill>
                          <a:latin typeface="Georgia"/>
                          <a:ea typeface="Georgia"/>
                          <a:cs typeface="Georgia"/>
                          <a:sym typeface="Georgia"/>
                        </a:rPr>
                        <a:t>Fail a course</a:t>
                      </a:r>
                      <a:endParaRPr sz="1400" u="none" cap="none" strike="noStrike"/>
                    </a:p>
                  </a:txBody>
                  <a:tcPr marT="25400" marB="25400" marR="25400" marL="254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sp>
        <p:nvSpPr>
          <p:cNvPr id="132" name="Google Shape;132;p25"/>
          <p:cNvSpPr/>
          <p:nvPr/>
        </p:nvSpPr>
        <p:spPr>
          <a:xfrm>
            <a:off x="834175" y="232100"/>
            <a:ext cx="10523653" cy="1364604"/>
          </a:xfrm>
          <a:prstGeom prst="rect">
            <a:avLst/>
          </a:prstGeom>
          <a:noFill/>
          <a:ln>
            <a:noFill/>
          </a:ln>
        </p:spPr>
        <p:txBody>
          <a:bodyPr anchorCtr="0" anchor="ctr" bIns="25400" lIns="25400" spcFirstLastPara="1" rIns="25400" wrap="square" tIns="25400">
            <a:noAutofit/>
          </a:bodyPr>
          <a:lstStyle/>
          <a:p>
            <a:pPr indent="0" lvl="0" marL="0" marR="0" rtl="0" algn="l">
              <a:lnSpc>
                <a:spcPct val="100000"/>
              </a:lnSpc>
              <a:spcBef>
                <a:spcPts val="0"/>
              </a:spcBef>
              <a:spcAft>
                <a:spcPts val="0"/>
              </a:spcAft>
              <a:buClr>
                <a:srgbClr val="000000"/>
              </a:buClr>
              <a:buSzPts val="4267"/>
              <a:buFont typeface="Arial"/>
              <a:buNone/>
            </a:pPr>
            <a:r>
              <a:rPr i="0" lang="en-US" sz="4267" u="none" cap="none" strike="noStrike">
                <a:solidFill>
                  <a:srgbClr val="000000"/>
                </a:solidFill>
                <a:latin typeface="Dosis SemiBold"/>
                <a:ea typeface="Dosis SemiBold"/>
                <a:cs typeface="Dosis SemiBold"/>
                <a:sym typeface="Dosis SemiBold"/>
              </a:rPr>
              <a:t>In your academic career, has the cost of required textbooks caused you to:</a:t>
            </a:r>
            <a:endParaRPr i="0" sz="1400" u="none" cap="none" strike="noStrike">
              <a:solidFill>
                <a:srgbClr val="000000"/>
              </a:solidFill>
              <a:latin typeface="Dosis SemiBold"/>
              <a:ea typeface="Dosis SemiBold"/>
              <a:cs typeface="Dosis SemiBold"/>
              <a:sym typeface="Dosis SemiBold"/>
            </a:endParaRPr>
          </a:p>
        </p:txBody>
      </p:sp>
      <p:sp>
        <p:nvSpPr>
          <p:cNvPr id="133" name="Google Shape;133;p25"/>
          <p:cNvSpPr/>
          <p:nvPr/>
        </p:nvSpPr>
        <p:spPr>
          <a:xfrm>
            <a:off x="5591904" y="6601554"/>
            <a:ext cx="6766276" cy="256417"/>
          </a:xfrm>
          <a:prstGeom prst="rect">
            <a:avLst/>
          </a:prstGeom>
          <a:noFill/>
          <a:ln>
            <a:noFill/>
          </a:ln>
        </p:spPr>
        <p:txBody>
          <a:bodyPr anchorCtr="0" anchor="ctr" bIns="25400" lIns="25400" spcFirstLastPara="1" rIns="25400" wrap="square" tIns="25400">
            <a:noAutofit/>
          </a:bodyPr>
          <a:lstStyle/>
          <a:p>
            <a:pPr indent="0" lvl="0" marL="0" marR="0" rtl="0" algn="l">
              <a:lnSpc>
                <a:spcPct val="100000"/>
              </a:lnSpc>
              <a:spcBef>
                <a:spcPts val="0"/>
              </a:spcBef>
              <a:spcAft>
                <a:spcPts val="0"/>
              </a:spcAft>
              <a:buClr>
                <a:srgbClr val="000000"/>
              </a:buClr>
              <a:buSzPts val="1333"/>
              <a:buFont typeface="Arial"/>
              <a:buNone/>
            </a:pPr>
            <a:r>
              <a:rPr b="0" i="0" lang="en-US" sz="1333" u="none" cap="none" strike="noStrike">
                <a:solidFill>
                  <a:srgbClr val="363744"/>
                </a:solidFill>
                <a:latin typeface="Georgia"/>
                <a:ea typeface="Georgia"/>
                <a:cs typeface="Georgia"/>
                <a:sym typeface="Georgia"/>
              </a:rPr>
              <a:t>http://www.openaccesstextbooks.org/pdf/2012_Florida_Student_Textbook_Survey.pdf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sz="5000">
                <a:solidFill>
                  <a:srgbClr val="000000"/>
                </a:solidFill>
                <a:latin typeface="Dosis SemiBold"/>
                <a:ea typeface="Dosis SemiBold"/>
                <a:cs typeface="Dosis SemiBold"/>
                <a:sym typeface="Dosis SemiBold"/>
              </a:rPr>
              <a:t>Coping with the Cost</a:t>
            </a:r>
            <a:endParaRPr sz="5000">
              <a:solidFill>
                <a:srgbClr val="000000"/>
              </a:solidFill>
              <a:latin typeface="Dosis SemiBold"/>
              <a:ea typeface="Dosis SemiBold"/>
              <a:cs typeface="Dosis SemiBold"/>
              <a:sym typeface="Dosis SemiBold"/>
            </a:endParaRPr>
          </a:p>
        </p:txBody>
      </p:sp>
      <p:sp>
        <p:nvSpPr>
          <p:cNvPr id="140" name="Google Shape;14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736569" lvl="0" marL="880489" rtl="0" algn="l">
              <a:lnSpc>
                <a:spcPct val="90000"/>
              </a:lnSpc>
              <a:spcBef>
                <a:spcPts val="1000"/>
              </a:spcBef>
              <a:spcAft>
                <a:spcPts val="0"/>
              </a:spcAft>
              <a:buClr>
                <a:srgbClr val="FCB040"/>
              </a:buClr>
              <a:buSzPts val="3800"/>
              <a:buFont typeface="Roboto"/>
              <a:buChar char="•"/>
            </a:pPr>
            <a:r>
              <a:rPr lang="en-US" sz="3800">
                <a:latin typeface="Roboto"/>
                <a:ea typeface="Roboto"/>
                <a:cs typeface="Roboto"/>
                <a:sym typeface="Roboto"/>
              </a:rPr>
              <a:t>Purchase an older edition of the textbook</a:t>
            </a:r>
            <a:endParaRPr sz="3800">
              <a:latin typeface="Roboto"/>
              <a:ea typeface="Roboto"/>
              <a:cs typeface="Roboto"/>
              <a:sym typeface="Roboto"/>
            </a:endParaRPr>
          </a:p>
          <a:p>
            <a:pPr indent="-736569" lvl="0" marL="880489" rtl="0" algn="l">
              <a:lnSpc>
                <a:spcPct val="90000"/>
              </a:lnSpc>
              <a:spcBef>
                <a:spcPts val="1000"/>
              </a:spcBef>
              <a:spcAft>
                <a:spcPts val="0"/>
              </a:spcAft>
              <a:buClr>
                <a:srgbClr val="FCB040"/>
              </a:buClr>
              <a:buSzPts val="3800"/>
              <a:buFont typeface="Roboto"/>
              <a:buChar char="•"/>
            </a:pPr>
            <a:r>
              <a:rPr lang="en-US" sz="3800">
                <a:latin typeface="Roboto"/>
                <a:ea typeface="Roboto"/>
                <a:cs typeface="Roboto"/>
                <a:sym typeface="Roboto"/>
              </a:rPr>
              <a:t>Delay purchasing the textbook</a:t>
            </a:r>
            <a:endParaRPr sz="3800">
              <a:latin typeface="Roboto"/>
              <a:ea typeface="Roboto"/>
              <a:cs typeface="Roboto"/>
              <a:sym typeface="Roboto"/>
            </a:endParaRPr>
          </a:p>
          <a:p>
            <a:pPr indent="-736569" lvl="0" marL="880489" rtl="0" algn="l">
              <a:lnSpc>
                <a:spcPct val="90000"/>
              </a:lnSpc>
              <a:spcBef>
                <a:spcPts val="1000"/>
              </a:spcBef>
              <a:spcAft>
                <a:spcPts val="0"/>
              </a:spcAft>
              <a:buClr>
                <a:srgbClr val="FCB040"/>
              </a:buClr>
              <a:buSzPts val="3800"/>
              <a:buFont typeface="Roboto"/>
              <a:buChar char="•"/>
            </a:pPr>
            <a:r>
              <a:rPr lang="en-US" sz="3800">
                <a:latin typeface="Roboto"/>
                <a:ea typeface="Roboto"/>
                <a:cs typeface="Roboto"/>
                <a:sym typeface="Roboto"/>
              </a:rPr>
              <a:t>Never purchase the textbook</a:t>
            </a:r>
            <a:endParaRPr sz="3800">
              <a:latin typeface="Roboto"/>
              <a:ea typeface="Roboto"/>
              <a:cs typeface="Roboto"/>
              <a:sym typeface="Roboto"/>
            </a:endParaRPr>
          </a:p>
          <a:p>
            <a:pPr indent="-736569" lvl="0" marL="880489" rtl="0" algn="l">
              <a:lnSpc>
                <a:spcPct val="90000"/>
              </a:lnSpc>
              <a:spcBef>
                <a:spcPts val="1000"/>
              </a:spcBef>
              <a:spcAft>
                <a:spcPts val="0"/>
              </a:spcAft>
              <a:buClr>
                <a:srgbClr val="FCB040"/>
              </a:buClr>
              <a:buSzPts val="3800"/>
              <a:buFont typeface="Roboto"/>
              <a:buChar char="•"/>
            </a:pPr>
            <a:r>
              <a:rPr lang="en-US" sz="3800">
                <a:latin typeface="Roboto"/>
                <a:ea typeface="Roboto"/>
                <a:cs typeface="Roboto"/>
                <a:sym typeface="Roboto"/>
              </a:rPr>
              <a:t>Share the textbook with other students</a:t>
            </a:r>
            <a:endParaRPr sz="3800">
              <a:latin typeface="Roboto"/>
              <a:ea typeface="Roboto"/>
              <a:cs typeface="Roboto"/>
              <a:sym typeface="Roboto"/>
            </a:endParaRPr>
          </a:p>
          <a:p>
            <a:pPr indent="-736569" lvl="0" marL="880489" rtl="0" algn="l">
              <a:lnSpc>
                <a:spcPct val="90000"/>
              </a:lnSpc>
              <a:spcBef>
                <a:spcPts val="1000"/>
              </a:spcBef>
              <a:spcAft>
                <a:spcPts val="0"/>
              </a:spcAft>
              <a:buClr>
                <a:srgbClr val="FCB040"/>
              </a:buClr>
              <a:buSzPts val="3800"/>
              <a:buFont typeface="Roboto"/>
              <a:buChar char="•"/>
            </a:pPr>
            <a:r>
              <a:rPr lang="en-US" sz="3800">
                <a:latin typeface="Roboto"/>
                <a:ea typeface="Roboto"/>
                <a:cs typeface="Roboto"/>
                <a:sym typeface="Roboto"/>
              </a:rPr>
              <a:t>(Illegally) download textbooks from the internet</a:t>
            </a:r>
            <a:endParaRPr sz="3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sz="5000">
                <a:solidFill>
                  <a:srgbClr val="000000"/>
                </a:solidFill>
                <a:latin typeface="Dosis SemiBold"/>
                <a:ea typeface="Dosis SemiBold"/>
                <a:cs typeface="Dosis SemiBold"/>
                <a:sym typeface="Dosis SemiBold"/>
              </a:rPr>
              <a:t>Textbook</a:t>
            </a:r>
            <a:r>
              <a:rPr lang="en-US" sz="5000">
                <a:solidFill>
                  <a:srgbClr val="000000"/>
                </a:solidFill>
                <a:latin typeface="Dosis SemiBold"/>
                <a:ea typeface="Dosis SemiBold"/>
                <a:cs typeface="Dosis SemiBold"/>
                <a:sym typeface="Dosis SemiBold"/>
              </a:rPr>
              <a:t> Publishers </a:t>
            </a:r>
            <a:endParaRPr sz="5000">
              <a:solidFill>
                <a:srgbClr val="000000"/>
              </a:solidFill>
              <a:latin typeface="Dosis SemiBold"/>
              <a:ea typeface="Dosis SemiBold"/>
              <a:cs typeface="Dosis SemiBold"/>
              <a:sym typeface="Dosis SemiBold"/>
            </a:endParaRPr>
          </a:p>
        </p:txBody>
      </p:sp>
      <p:sp>
        <p:nvSpPr>
          <p:cNvPr id="147" name="Google Shape;147;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50850" lvl="0" marL="457200" rtl="0" algn="l">
              <a:lnSpc>
                <a:spcPct val="90000"/>
              </a:lnSpc>
              <a:spcBef>
                <a:spcPts val="1000"/>
              </a:spcBef>
              <a:spcAft>
                <a:spcPts val="0"/>
              </a:spcAft>
              <a:buSzPts val="3500"/>
              <a:buFont typeface="Roboto"/>
              <a:buChar char="•"/>
            </a:pPr>
            <a:r>
              <a:rPr lang="en-US" sz="3500">
                <a:latin typeface="Roboto"/>
                <a:ea typeface="Roboto"/>
                <a:cs typeface="Roboto"/>
                <a:sym typeface="Roboto"/>
              </a:rPr>
              <a:t>Access Codes</a:t>
            </a:r>
            <a:endParaRPr sz="3500">
              <a:latin typeface="Roboto"/>
              <a:ea typeface="Roboto"/>
              <a:cs typeface="Roboto"/>
              <a:sym typeface="Roboto"/>
            </a:endParaRPr>
          </a:p>
          <a:p>
            <a:pPr indent="-450850" lvl="1" marL="914400" rtl="0" algn="l">
              <a:lnSpc>
                <a:spcPct val="90000"/>
              </a:lnSpc>
              <a:spcBef>
                <a:spcPts val="0"/>
              </a:spcBef>
              <a:spcAft>
                <a:spcPts val="0"/>
              </a:spcAft>
              <a:buSzPts val="3500"/>
              <a:buFont typeface="Roboto"/>
              <a:buChar char="•"/>
            </a:pPr>
            <a:r>
              <a:rPr lang="en-US" sz="3500">
                <a:latin typeface="Roboto"/>
                <a:ea typeface="Roboto"/>
                <a:cs typeface="Roboto"/>
                <a:sym typeface="Roboto"/>
              </a:rPr>
              <a:t>Puts homework behind a paywall</a:t>
            </a:r>
            <a:endParaRPr sz="3500">
              <a:latin typeface="Roboto"/>
              <a:ea typeface="Roboto"/>
              <a:cs typeface="Roboto"/>
              <a:sym typeface="Roboto"/>
            </a:endParaRPr>
          </a:p>
          <a:p>
            <a:pPr indent="-450850" lvl="1" marL="914400" rtl="0" algn="l">
              <a:lnSpc>
                <a:spcPct val="90000"/>
              </a:lnSpc>
              <a:spcBef>
                <a:spcPts val="0"/>
              </a:spcBef>
              <a:spcAft>
                <a:spcPts val="0"/>
              </a:spcAft>
              <a:buSzPts val="3500"/>
              <a:buFont typeface="Roboto"/>
              <a:buChar char="•"/>
            </a:pPr>
            <a:r>
              <a:rPr lang="en-US" sz="3500">
                <a:latin typeface="Roboto"/>
                <a:ea typeface="Roboto"/>
                <a:cs typeface="Roboto"/>
                <a:sym typeface="Roboto"/>
              </a:rPr>
              <a:t>Can’t keep the textbook after the semester</a:t>
            </a:r>
            <a:endParaRPr sz="3500">
              <a:latin typeface="Roboto"/>
              <a:ea typeface="Roboto"/>
              <a:cs typeface="Roboto"/>
              <a:sym typeface="Roboto"/>
            </a:endParaRPr>
          </a:p>
          <a:p>
            <a:pPr indent="-450850" lvl="0" marL="457200" rtl="0" algn="l">
              <a:lnSpc>
                <a:spcPct val="90000"/>
              </a:lnSpc>
              <a:spcBef>
                <a:spcPts val="0"/>
              </a:spcBef>
              <a:spcAft>
                <a:spcPts val="0"/>
              </a:spcAft>
              <a:buSzPts val="3500"/>
              <a:buFont typeface="Roboto"/>
              <a:buChar char="•"/>
            </a:pPr>
            <a:r>
              <a:rPr lang="en-US" sz="3500">
                <a:latin typeface="Roboto"/>
                <a:ea typeface="Roboto"/>
                <a:cs typeface="Roboto"/>
                <a:sym typeface="Roboto"/>
              </a:rPr>
              <a:t>New Editions</a:t>
            </a:r>
            <a:endParaRPr sz="3500">
              <a:latin typeface="Roboto"/>
              <a:ea typeface="Roboto"/>
              <a:cs typeface="Roboto"/>
              <a:sym typeface="Roboto"/>
            </a:endParaRPr>
          </a:p>
          <a:p>
            <a:pPr indent="-450850" lvl="1" marL="914400" rtl="0" algn="l">
              <a:lnSpc>
                <a:spcPct val="90000"/>
              </a:lnSpc>
              <a:spcBef>
                <a:spcPts val="0"/>
              </a:spcBef>
              <a:spcAft>
                <a:spcPts val="0"/>
              </a:spcAft>
              <a:buSzPts val="3500"/>
              <a:buFont typeface="Roboto"/>
              <a:buChar char="•"/>
            </a:pPr>
            <a:r>
              <a:rPr lang="en-US" sz="3500">
                <a:latin typeface="Roboto"/>
                <a:ea typeface="Roboto"/>
                <a:cs typeface="Roboto"/>
                <a:sym typeface="Roboto"/>
              </a:rPr>
              <a:t>Not much changes from most editions except some formatting and graphics</a:t>
            </a:r>
            <a:endParaRPr sz="35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5000">
                <a:latin typeface="Dosis SemiBold"/>
                <a:ea typeface="Dosis SemiBold"/>
                <a:cs typeface="Dosis SemiBold"/>
                <a:sym typeface="Dosis SemiBold"/>
              </a:rPr>
              <a:t>What can we do?</a:t>
            </a:r>
            <a:endParaRPr sz="5000">
              <a:latin typeface="Dosis SemiBold"/>
              <a:ea typeface="Dosis SemiBold"/>
              <a:cs typeface="Dosis SemiBold"/>
              <a:sym typeface="Dosis SemiBold"/>
            </a:endParaRPr>
          </a:p>
        </p:txBody>
      </p:sp>
      <p:sp>
        <p:nvSpPr>
          <p:cNvPr id="154" name="Google Shape;154;p28"/>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p>
            <a:pPr indent="0" lvl="0" marL="270920" rtl="0" algn="l">
              <a:lnSpc>
                <a:spcPct val="90000"/>
              </a:lnSpc>
              <a:spcBef>
                <a:spcPts val="2251"/>
              </a:spcBef>
              <a:spcAft>
                <a:spcPts val="0"/>
              </a:spcAft>
              <a:buSzPts val="2800"/>
              <a:buNone/>
            </a:pPr>
            <a:r>
              <a:rPr lang="en-US" sz="4000">
                <a:solidFill>
                  <a:srgbClr val="C0C5CB"/>
                </a:solidFill>
                <a:latin typeface="Roboto"/>
                <a:ea typeface="Roboto"/>
                <a:cs typeface="Roboto"/>
                <a:sym typeface="Roboto"/>
              </a:rPr>
              <a:t>Tuition and Fees</a:t>
            </a:r>
            <a:endParaRPr>
              <a:latin typeface="Roboto"/>
              <a:ea typeface="Roboto"/>
              <a:cs typeface="Roboto"/>
              <a:sym typeface="Roboto"/>
            </a:endParaRPr>
          </a:p>
          <a:p>
            <a:pPr indent="0" lvl="0" marL="270920" rtl="0" algn="l">
              <a:lnSpc>
                <a:spcPct val="90000"/>
              </a:lnSpc>
              <a:spcBef>
                <a:spcPts val="2251"/>
              </a:spcBef>
              <a:spcAft>
                <a:spcPts val="0"/>
              </a:spcAft>
              <a:buSzPts val="2800"/>
              <a:buNone/>
            </a:pPr>
            <a:r>
              <a:rPr lang="en-US" sz="4000">
                <a:solidFill>
                  <a:srgbClr val="C0C5CB"/>
                </a:solidFill>
                <a:latin typeface="Roboto"/>
                <a:ea typeface="Roboto"/>
                <a:cs typeface="Roboto"/>
                <a:sym typeface="Roboto"/>
              </a:rPr>
              <a:t>Room and Board</a:t>
            </a:r>
            <a:endParaRPr>
              <a:latin typeface="Roboto"/>
              <a:ea typeface="Roboto"/>
              <a:cs typeface="Roboto"/>
              <a:sym typeface="Roboto"/>
            </a:endParaRPr>
          </a:p>
          <a:p>
            <a:pPr indent="0" lvl="0" marL="270920" rtl="0" algn="l">
              <a:lnSpc>
                <a:spcPct val="90000"/>
              </a:lnSpc>
              <a:spcBef>
                <a:spcPts val="2251"/>
              </a:spcBef>
              <a:spcAft>
                <a:spcPts val="0"/>
              </a:spcAft>
              <a:buSzPts val="2800"/>
              <a:buNone/>
            </a:pPr>
            <a:r>
              <a:rPr lang="en-US" sz="4000">
                <a:solidFill>
                  <a:srgbClr val="041636"/>
                </a:solidFill>
                <a:latin typeface="Roboto"/>
                <a:ea typeface="Roboto"/>
                <a:cs typeface="Roboto"/>
                <a:sym typeface="Roboto"/>
              </a:rPr>
              <a:t>Books and Supplies</a:t>
            </a:r>
            <a:endParaRPr>
              <a:latin typeface="Roboto"/>
              <a:ea typeface="Roboto"/>
              <a:cs typeface="Roboto"/>
              <a:sym typeface="Roboto"/>
            </a:endParaRPr>
          </a:p>
          <a:p>
            <a:pPr indent="0" lvl="0" marL="270920" rtl="0" algn="l">
              <a:lnSpc>
                <a:spcPct val="90000"/>
              </a:lnSpc>
              <a:spcBef>
                <a:spcPts val="2251"/>
              </a:spcBef>
              <a:spcAft>
                <a:spcPts val="0"/>
              </a:spcAft>
              <a:buSzPts val="2800"/>
              <a:buNone/>
            </a:pPr>
            <a:r>
              <a:rPr lang="en-US" sz="4000">
                <a:solidFill>
                  <a:srgbClr val="C0C5CB"/>
                </a:solidFill>
                <a:latin typeface="Roboto"/>
                <a:ea typeface="Roboto"/>
                <a:cs typeface="Roboto"/>
                <a:sym typeface="Roboto"/>
              </a:rPr>
              <a:t>Personal Expenses</a:t>
            </a:r>
            <a:endParaRPr>
              <a:latin typeface="Roboto"/>
              <a:ea typeface="Roboto"/>
              <a:cs typeface="Roboto"/>
              <a:sym typeface="Roboto"/>
            </a:endParaRPr>
          </a:p>
          <a:p>
            <a:pPr indent="0" lvl="0" marL="270920" rtl="0" algn="l">
              <a:lnSpc>
                <a:spcPct val="90000"/>
              </a:lnSpc>
              <a:spcBef>
                <a:spcPts val="2251"/>
              </a:spcBef>
              <a:spcAft>
                <a:spcPts val="0"/>
              </a:spcAft>
              <a:buSzPts val="2800"/>
              <a:buNone/>
            </a:pPr>
            <a:r>
              <a:rPr lang="en-US" sz="4000">
                <a:solidFill>
                  <a:srgbClr val="C0C5CB"/>
                </a:solidFill>
                <a:latin typeface="Roboto"/>
                <a:ea typeface="Roboto"/>
                <a:cs typeface="Roboto"/>
                <a:sym typeface="Roboto"/>
              </a:rPr>
              <a:t>Transportation</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t/>
            </a:r>
            <a:endParaRPr/>
          </a:p>
        </p:txBody>
      </p:sp>
      <p:sp>
        <p:nvSpPr>
          <p:cNvPr id="160" name="Google Shape;160;p29"/>
          <p:cNvSpPr txBox="1"/>
          <p:nvPr>
            <p:ph idx="1" type="body"/>
          </p:nvPr>
        </p:nvSpPr>
        <p:spPr>
          <a:xfrm>
            <a:off x="415600" y="1536633"/>
            <a:ext cx="11360700" cy="4555200"/>
          </a:xfrm>
          <a:prstGeom prst="rect">
            <a:avLst/>
          </a:prstGeom>
          <a:ln cap="flat" cmpd="sng" w="9525">
            <a:solidFill>
              <a:srgbClr val="000000"/>
            </a:solidFill>
            <a:prstDash val="solid"/>
            <a:round/>
            <a:headEnd len="sm" w="sm" type="none"/>
            <a:tailEnd len="sm" w="sm" type="none"/>
          </a:ln>
        </p:spPr>
        <p:txBody>
          <a:bodyPr anchorCtr="0" anchor="t" bIns="121900" lIns="121900" spcFirstLastPara="1" rIns="121900" wrap="square" tIns="121900">
            <a:normAutofit/>
          </a:bodyPr>
          <a:lstStyle/>
          <a:p>
            <a:pPr indent="0" lvl="0" marL="0" rtl="0" algn="l">
              <a:spcBef>
                <a:spcPts val="0"/>
              </a:spcBef>
              <a:spcAft>
                <a:spcPts val="1600"/>
              </a:spcAft>
              <a:buNone/>
            </a:pPr>
            <a:r>
              <a:rPr lang="en-US" sz="5600">
                <a:solidFill>
                  <a:schemeClr val="dk1"/>
                </a:solidFill>
                <a:latin typeface="Georgia"/>
                <a:ea typeface="Georgia"/>
                <a:cs typeface="Georgia"/>
                <a:sym typeface="Georgia"/>
              </a:rPr>
              <a:t>Poll: Are you familiar with the term “open education resources” or “open </a:t>
            </a:r>
            <a:r>
              <a:rPr lang="en-US" sz="5600">
                <a:solidFill>
                  <a:schemeClr val="dk1"/>
                </a:solidFill>
                <a:latin typeface="Georgia"/>
                <a:ea typeface="Georgia"/>
                <a:cs typeface="Georgia"/>
                <a:sym typeface="Georgia"/>
              </a:rPr>
              <a:t>textbooks</a:t>
            </a:r>
            <a:r>
              <a:rPr lang="en-US" sz="5600">
                <a:solidFill>
                  <a:schemeClr val="dk1"/>
                </a:solidFill>
                <a:latin typeface="Georgia"/>
                <a:ea typeface="Georgia"/>
                <a:cs typeface="Georgia"/>
                <a:sym typeface="Georgia"/>
              </a:rPr>
              <a:t>”?</a:t>
            </a:r>
            <a:endParaRPr sz="560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4000">
              <a:srgbClr val="8B98B0"/>
            </a:gs>
            <a:gs pos="100000">
              <a:srgbClr val="1F3864"/>
            </a:gs>
          </a:gsLst>
          <a:lin ang="5400700" scaled="0"/>
        </a:gradFill>
      </p:bgPr>
    </p:bg>
    <p:spTree>
      <p:nvGrpSpPr>
        <p:cNvPr id="164" name="Shape 164"/>
        <p:cNvGrpSpPr/>
        <p:nvPr/>
      </p:nvGrpSpPr>
      <p:grpSpPr>
        <a:xfrm>
          <a:off x="0" y="0"/>
          <a:ext cx="0" cy="0"/>
          <a:chOff x="0" y="0"/>
          <a:chExt cx="0" cy="0"/>
        </a:xfrm>
      </p:grpSpPr>
      <p:sp>
        <p:nvSpPr>
          <p:cNvPr id="165" name="Google Shape;165;p30"/>
          <p:cNvSpPr txBox="1"/>
          <p:nvPr>
            <p:ph type="title"/>
          </p:nvPr>
        </p:nvSpPr>
        <p:spPr>
          <a:xfrm>
            <a:off x="1016000" y="2635251"/>
            <a:ext cx="10160000" cy="158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9600">
                <a:latin typeface="Dosis SemiBold"/>
                <a:ea typeface="Dosis SemiBold"/>
                <a:cs typeface="Dosis SemiBold"/>
                <a:sym typeface="Dosis SemiBold"/>
              </a:rPr>
              <a:t>The Solution…</a:t>
            </a:r>
            <a:endParaRPr>
              <a:latin typeface="Dosis SemiBold"/>
              <a:ea typeface="Dosis SemiBold"/>
              <a:cs typeface="Dosis SemiBold"/>
              <a:sym typeface="Dosi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Overlock"/>
              <a:buNone/>
            </a:pPr>
            <a:r>
              <a:rPr lang="en-US">
                <a:latin typeface="Dosis SemiBold"/>
                <a:ea typeface="Dosis SemiBold"/>
                <a:cs typeface="Dosis SemiBold"/>
                <a:sym typeface="Dosis SemiBold"/>
              </a:rPr>
              <a:t>What are open textbooks?</a:t>
            </a:r>
            <a:endParaRPr>
              <a:latin typeface="Dosis SemiBold"/>
              <a:ea typeface="Dosis SemiBold"/>
              <a:cs typeface="Dosis SemiBold"/>
              <a:sym typeface="Dosis SemiBold"/>
            </a:endParaRPr>
          </a:p>
        </p:txBody>
      </p:sp>
      <p:sp>
        <p:nvSpPr>
          <p:cNvPr id="171" name="Google Shape;171;p31"/>
          <p:cNvSpPr txBox="1"/>
          <p:nvPr/>
        </p:nvSpPr>
        <p:spPr>
          <a:xfrm>
            <a:off x="8484124" y="6476214"/>
            <a:ext cx="3591613"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https://www.hewlett.org/strategy/open-educational-resources/</a:t>
            </a:r>
            <a:endParaRPr b="0" i="0" sz="1400" u="none" cap="none" strike="noStrike">
              <a:solidFill>
                <a:srgbClr val="000000"/>
              </a:solidFill>
              <a:latin typeface="Arial"/>
              <a:ea typeface="Arial"/>
              <a:cs typeface="Arial"/>
              <a:sym typeface="Arial"/>
            </a:endParaRPr>
          </a:p>
        </p:txBody>
      </p:sp>
      <p:sp>
        <p:nvSpPr>
          <p:cNvPr id="172" name="Google Shape;172;p31"/>
          <p:cNvSpPr txBox="1"/>
          <p:nvPr/>
        </p:nvSpPr>
        <p:spPr>
          <a:xfrm>
            <a:off x="838200" y="2090176"/>
            <a:ext cx="5786100" cy="398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i="0" lang="en-US" sz="2700" u="none" cap="none" strike="noStrike">
                <a:solidFill>
                  <a:schemeClr val="dk1"/>
                </a:solidFill>
                <a:latin typeface="Roboto"/>
                <a:ea typeface="Roboto"/>
                <a:cs typeface="Roboto"/>
                <a:sym typeface="Roboto"/>
              </a:rPr>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a:t>
            </a:r>
            <a:endParaRPr i="0" sz="1700" u="none" cap="none" strike="noStrike">
              <a:solidFill>
                <a:srgbClr val="000000"/>
              </a:solidFill>
              <a:latin typeface="Roboto"/>
              <a:ea typeface="Roboto"/>
              <a:cs typeface="Roboto"/>
              <a:sym typeface="Roboto"/>
            </a:endParaRPr>
          </a:p>
        </p:txBody>
      </p:sp>
      <p:pic>
        <p:nvPicPr>
          <p:cNvPr descr="Image result for 5rs oer" id="173" name="Google Shape;173;p31"/>
          <p:cNvPicPr preferRelativeResize="0"/>
          <p:nvPr/>
        </p:nvPicPr>
        <p:blipFill rotWithShape="1">
          <a:blip r:embed="rId3">
            <a:alphaModFix/>
          </a:blip>
          <a:srcRect b="0" l="0" r="0" t="0"/>
          <a:stretch/>
        </p:blipFill>
        <p:spPr>
          <a:xfrm>
            <a:off x="7461770" y="1780312"/>
            <a:ext cx="3968230" cy="39804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Overlock"/>
              <a:buNone/>
            </a:pPr>
            <a:r>
              <a:rPr lang="en-US">
                <a:latin typeface="Dosis SemiBold"/>
                <a:ea typeface="Dosis SemiBold"/>
                <a:cs typeface="Dosis SemiBold"/>
                <a:sym typeface="Dosis SemiBold"/>
              </a:rPr>
              <a:t>Where can I find open textbooks?</a:t>
            </a:r>
            <a:endParaRPr>
              <a:latin typeface="Dosis SemiBold"/>
              <a:ea typeface="Dosis SemiBold"/>
              <a:cs typeface="Dosis SemiBold"/>
              <a:sym typeface="Dosis SemiBold"/>
            </a:endParaRPr>
          </a:p>
        </p:txBody>
      </p:sp>
      <p:pic>
        <p:nvPicPr>
          <p:cNvPr descr="Image result for 5rs oer" id="179" name="Google Shape;179;p32"/>
          <p:cNvPicPr preferRelativeResize="0"/>
          <p:nvPr/>
        </p:nvPicPr>
        <p:blipFill rotWithShape="1">
          <a:blip r:embed="rId3">
            <a:alphaModFix/>
          </a:blip>
          <a:srcRect b="0" l="0" r="0" t="0"/>
          <a:stretch/>
        </p:blipFill>
        <p:spPr>
          <a:xfrm>
            <a:off x="1371600" y="1933091"/>
            <a:ext cx="2694200" cy="1832603"/>
          </a:xfrm>
          <a:prstGeom prst="rect">
            <a:avLst/>
          </a:prstGeom>
          <a:noFill/>
          <a:ln>
            <a:noFill/>
          </a:ln>
        </p:spPr>
      </p:pic>
      <p:pic>
        <p:nvPicPr>
          <p:cNvPr descr="Image result for open textbook library" id="180" name="Google Shape;180;p32"/>
          <p:cNvPicPr preferRelativeResize="0"/>
          <p:nvPr/>
        </p:nvPicPr>
        <p:blipFill rotWithShape="1">
          <a:blip r:embed="rId4">
            <a:alphaModFix/>
          </a:blip>
          <a:srcRect b="0" l="0" r="0" t="0"/>
          <a:stretch/>
        </p:blipFill>
        <p:spPr>
          <a:xfrm>
            <a:off x="4551626" y="1727835"/>
            <a:ext cx="6966585" cy="1832603"/>
          </a:xfrm>
          <a:prstGeom prst="rect">
            <a:avLst/>
          </a:prstGeom>
          <a:noFill/>
          <a:ln>
            <a:noFill/>
          </a:ln>
        </p:spPr>
      </p:pic>
      <p:pic>
        <p:nvPicPr>
          <p:cNvPr descr="Image result for oer commons" id="181" name="Google Shape;181;p32"/>
          <p:cNvPicPr preferRelativeResize="0"/>
          <p:nvPr/>
        </p:nvPicPr>
        <p:blipFill rotWithShape="1">
          <a:blip r:embed="rId5">
            <a:alphaModFix/>
          </a:blip>
          <a:srcRect b="0" l="0" r="0" t="0"/>
          <a:stretch/>
        </p:blipFill>
        <p:spPr>
          <a:xfrm>
            <a:off x="7667220" y="4094790"/>
            <a:ext cx="3850991" cy="2046923"/>
          </a:xfrm>
          <a:prstGeom prst="rect">
            <a:avLst/>
          </a:prstGeom>
          <a:noFill/>
          <a:ln>
            <a:noFill/>
          </a:ln>
        </p:spPr>
      </p:pic>
      <p:pic>
        <p:nvPicPr>
          <p:cNvPr descr="Image result for merlot oer" id="182" name="Google Shape;182;p32"/>
          <p:cNvPicPr preferRelativeResize="0"/>
          <p:nvPr/>
        </p:nvPicPr>
        <p:blipFill rotWithShape="1">
          <a:blip r:embed="rId6">
            <a:alphaModFix/>
          </a:blip>
          <a:srcRect b="0" l="0" r="0" t="0"/>
          <a:stretch/>
        </p:blipFill>
        <p:spPr>
          <a:xfrm>
            <a:off x="1371600" y="4422925"/>
            <a:ext cx="5415356" cy="17187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Dosis SemiBold"/>
                <a:ea typeface="Dosis SemiBold"/>
                <a:cs typeface="Dosis SemiBold"/>
                <a:sym typeface="Dosis SemiBold"/>
              </a:rPr>
              <a:t>OER Impact on Students</a:t>
            </a:r>
            <a:endParaRPr>
              <a:latin typeface="Dosis SemiBold"/>
              <a:ea typeface="Dosis SemiBold"/>
              <a:cs typeface="Dosis SemiBold"/>
              <a:sym typeface="Dosis SemiBold"/>
            </a:endParaRPr>
          </a:p>
        </p:txBody>
      </p:sp>
      <p:sp>
        <p:nvSpPr>
          <p:cNvPr id="188" name="Google Shape;188;p3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Font typeface="Roboto"/>
              <a:buChar char="●"/>
            </a:pPr>
            <a:r>
              <a:rPr lang="en-US" sz="2900">
                <a:latin typeface="Roboto"/>
                <a:ea typeface="Roboto"/>
                <a:cs typeface="Roboto"/>
                <a:sym typeface="Roboto"/>
              </a:rPr>
              <a:t>Data from Tidewater Community College’s textbook-free degree program shows notable increases in student completion and performance when faculty members become more engaged with the classroom materials.</a:t>
            </a:r>
            <a:br>
              <a:rPr lang="en-US" sz="2900">
                <a:latin typeface="Roboto"/>
                <a:ea typeface="Roboto"/>
                <a:cs typeface="Roboto"/>
                <a:sym typeface="Roboto"/>
              </a:rPr>
            </a:br>
            <a:endParaRPr sz="2900">
              <a:latin typeface="Roboto"/>
              <a:ea typeface="Roboto"/>
              <a:cs typeface="Roboto"/>
              <a:sym typeface="Roboto"/>
            </a:endParaRPr>
          </a:p>
          <a:p>
            <a:pPr indent="-349250" lvl="0" marL="457200" rtl="0" algn="l">
              <a:spcBef>
                <a:spcPts val="0"/>
              </a:spcBef>
              <a:spcAft>
                <a:spcPts val="0"/>
              </a:spcAft>
              <a:buSzPts val="1900"/>
              <a:buFont typeface="Roboto"/>
              <a:buChar char="●"/>
            </a:pPr>
            <a:r>
              <a:rPr lang="en-US" sz="2900">
                <a:latin typeface="Roboto"/>
                <a:ea typeface="Roboto"/>
                <a:cs typeface="Roboto"/>
                <a:sym typeface="Roboto"/>
              </a:rPr>
              <a:t>A journal-published analysis of over 16,000 students at public institutions showed that students using open materials perform as well, if not better, than their peers using traditional course materials.</a:t>
            </a:r>
            <a:endParaRPr sz="29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838200" y="2127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latin typeface="Dosis SemiBold"/>
                <a:ea typeface="Dosis SemiBold"/>
                <a:cs typeface="Dosis SemiBold"/>
                <a:sym typeface="Dosis SemiBold"/>
              </a:rPr>
              <a:t>Active OER Programs &amp; Campaigns</a:t>
            </a:r>
            <a:endParaRPr>
              <a:latin typeface="Dosis SemiBold"/>
              <a:ea typeface="Dosis SemiBold"/>
              <a:cs typeface="Dosis SemiBold"/>
              <a:sym typeface="Dosis SemiBold"/>
            </a:endParaRPr>
          </a:p>
        </p:txBody>
      </p:sp>
      <p:sp>
        <p:nvSpPr>
          <p:cNvPr id="194" name="Google Shape;194;p34"/>
          <p:cNvSpPr txBox="1"/>
          <p:nvPr>
            <p:ph idx="1" type="body"/>
          </p:nvPr>
        </p:nvSpPr>
        <p:spPr>
          <a:xfrm>
            <a:off x="67200" y="1296400"/>
            <a:ext cx="5243400" cy="5239800"/>
          </a:xfrm>
          <a:prstGeom prst="rect">
            <a:avLst/>
          </a:prstGeom>
          <a:noFill/>
          <a:ln>
            <a:noFill/>
          </a:ln>
        </p:spPr>
        <p:txBody>
          <a:bodyPr anchorCtr="0" anchor="t" bIns="45700" lIns="91425" spcFirstLastPara="1" rIns="91425" wrap="square" tIns="45700">
            <a:noAutofit/>
          </a:bodyPr>
          <a:lstStyle/>
          <a:p>
            <a:pPr indent="-381000" lvl="0" marL="457200" rtl="0" algn="l">
              <a:lnSpc>
                <a:spcPct val="70000"/>
              </a:lnSpc>
              <a:spcBef>
                <a:spcPts val="1000"/>
              </a:spcBef>
              <a:spcAft>
                <a:spcPts val="0"/>
              </a:spcAft>
              <a:buClr>
                <a:schemeClr val="dk1"/>
              </a:buClr>
              <a:buSzPts val="2400"/>
              <a:buFont typeface="Roboto"/>
              <a:buChar char="•"/>
            </a:pPr>
            <a:r>
              <a:rPr lang="en-US" sz="2400">
                <a:latin typeface="Roboto"/>
                <a:ea typeface="Roboto"/>
                <a:cs typeface="Roboto"/>
                <a:sym typeface="Roboto"/>
              </a:rPr>
              <a:t>M</a:t>
            </a:r>
            <a:r>
              <a:rPr lang="en-US" sz="2400">
                <a:latin typeface="Roboto"/>
                <a:ea typeface="Roboto"/>
                <a:cs typeface="Roboto"/>
                <a:sym typeface="Roboto"/>
              </a:rPr>
              <a:t>ature OER grant programs</a:t>
            </a:r>
            <a:endParaRPr sz="2400">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UConn Storrs</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UMass Amherst</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Rutgers University</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University of Maryland</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University of Washington</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Rhode Island</a:t>
            </a:r>
            <a:endParaRPr>
              <a:latin typeface="Roboto"/>
              <a:ea typeface="Roboto"/>
              <a:cs typeface="Roboto"/>
              <a:sym typeface="Roboto"/>
            </a:endParaRPr>
          </a:p>
          <a:p>
            <a:pPr indent="-381000" lvl="0" marL="457200" rtl="0" algn="l">
              <a:lnSpc>
                <a:spcPct val="70000"/>
              </a:lnSpc>
              <a:spcBef>
                <a:spcPts val="1000"/>
              </a:spcBef>
              <a:spcAft>
                <a:spcPts val="0"/>
              </a:spcAft>
              <a:buClr>
                <a:schemeClr val="dk1"/>
              </a:buClr>
              <a:buSzPts val="2400"/>
              <a:buFont typeface="Roboto"/>
              <a:buChar char="•"/>
            </a:pPr>
            <a:r>
              <a:rPr lang="en-US" sz="2400">
                <a:latin typeface="Roboto"/>
                <a:ea typeface="Roboto"/>
                <a:cs typeface="Roboto"/>
                <a:sym typeface="Roboto"/>
              </a:rPr>
              <a:t>L</a:t>
            </a:r>
            <a:r>
              <a:rPr lang="en-US" sz="2400">
                <a:latin typeface="Roboto"/>
                <a:ea typeface="Roboto"/>
                <a:cs typeface="Roboto"/>
                <a:sym typeface="Roboto"/>
              </a:rPr>
              <a:t>imited OER programs</a:t>
            </a:r>
            <a:endParaRPr sz="2400">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UNC Chapel Hill</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NC State</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UNC Greensboro</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Holyoke Comm College</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University of Oregon</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Lane Comm College</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Southern Oregon University</a:t>
            </a:r>
            <a:endParaRPr>
              <a:latin typeface="Roboto"/>
              <a:ea typeface="Roboto"/>
              <a:cs typeface="Roboto"/>
              <a:sym typeface="Roboto"/>
            </a:endParaRPr>
          </a:p>
          <a:p>
            <a:pPr indent="-381000" lvl="1" marL="914400" rtl="0" algn="l">
              <a:lnSpc>
                <a:spcPct val="70000"/>
              </a:lnSpc>
              <a:spcBef>
                <a:spcPts val="500"/>
              </a:spcBef>
              <a:spcAft>
                <a:spcPts val="0"/>
              </a:spcAft>
              <a:buSzPts val="2400"/>
              <a:buFont typeface="Roboto"/>
              <a:buChar char="•"/>
            </a:pPr>
            <a:r>
              <a:rPr lang="en-US">
                <a:latin typeface="Roboto"/>
                <a:ea typeface="Roboto"/>
                <a:cs typeface="Roboto"/>
                <a:sym typeface="Roboto"/>
              </a:rPr>
              <a:t>UCLA</a:t>
            </a:r>
            <a:endParaRPr>
              <a:latin typeface="Roboto"/>
              <a:ea typeface="Roboto"/>
              <a:cs typeface="Roboto"/>
              <a:sym typeface="Roboto"/>
            </a:endParaRPr>
          </a:p>
        </p:txBody>
      </p:sp>
      <p:pic>
        <p:nvPicPr>
          <p:cNvPr id="195" name="Google Shape;195;p34"/>
          <p:cNvPicPr preferRelativeResize="0"/>
          <p:nvPr/>
        </p:nvPicPr>
        <p:blipFill>
          <a:blip r:embed="rId3">
            <a:alphaModFix/>
          </a:blip>
          <a:stretch>
            <a:fillRect/>
          </a:stretch>
        </p:blipFill>
        <p:spPr>
          <a:xfrm>
            <a:off x="8632150" y="2272850"/>
            <a:ext cx="3322976" cy="4263351"/>
          </a:xfrm>
          <a:prstGeom prst="rect">
            <a:avLst/>
          </a:prstGeom>
          <a:noFill/>
          <a:ln>
            <a:noFill/>
          </a:ln>
        </p:spPr>
      </p:pic>
      <p:pic>
        <p:nvPicPr>
          <p:cNvPr id="196" name="Google Shape;196;p34"/>
          <p:cNvPicPr preferRelativeResize="0"/>
          <p:nvPr/>
        </p:nvPicPr>
        <p:blipFill>
          <a:blip r:embed="rId4">
            <a:alphaModFix/>
          </a:blip>
          <a:stretch>
            <a:fillRect/>
          </a:stretch>
        </p:blipFill>
        <p:spPr>
          <a:xfrm>
            <a:off x="5119375" y="1538425"/>
            <a:ext cx="3455501" cy="3455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7"/>
          <p:cNvPicPr preferRelativeResize="0"/>
          <p:nvPr/>
        </p:nvPicPr>
        <p:blipFill rotWithShape="1">
          <a:blip r:embed="rId3">
            <a:alphaModFix/>
          </a:blip>
          <a:srcRect b="0" l="0" r="0" t="0"/>
          <a:stretch/>
        </p:blipFill>
        <p:spPr>
          <a:xfrm>
            <a:off x="527438" y="2525190"/>
            <a:ext cx="8617564" cy="4074759"/>
          </a:xfrm>
          <a:prstGeom prst="rect">
            <a:avLst/>
          </a:prstGeom>
          <a:noFill/>
          <a:ln>
            <a:noFill/>
          </a:ln>
        </p:spPr>
      </p:pic>
      <p:sp>
        <p:nvSpPr>
          <p:cNvPr id="74" name="Google Shape;74;p17"/>
          <p:cNvSpPr txBox="1"/>
          <p:nvPr/>
        </p:nvSpPr>
        <p:spPr>
          <a:xfrm>
            <a:off x="2051050" y="1768084"/>
            <a:ext cx="5715001" cy="46166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Georgia"/>
                <a:ea typeface="Georgia"/>
                <a:cs typeface="Georgia"/>
                <a:sym typeface="Georgia"/>
              </a:rPr>
              <a:t>National average = $600 per semester</a:t>
            </a:r>
            <a:endParaRPr b="0" i="0" sz="1400" u="none" cap="none" strike="noStrike">
              <a:solidFill>
                <a:srgbClr val="000000"/>
              </a:solidFill>
              <a:latin typeface="Arial"/>
              <a:ea typeface="Arial"/>
              <a:cs typeface="Arial"/>
              <a:sym typeface="Arial"/>
            </a:endParaRPr>
          </a:p>
        </p:txBody>
      </p:sp>
      <p:sp>
        <p:nvSpPr>
          <p:cNvPr id="75" name="Google Shape;75;p17"/>
          <p:cNvSpPr txBox="1"/>
          <p:nvPr/>
        </p:nvSpPr>
        <p:spPr>
          <a:xfrm>
            <a:off x="8978900" y="1740360"/>
            <a:ext cx="2546853" cy="1938992"/>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0000"/>
                </a:solidFill>
                <a:latin typeface="Georgia"/>
                <a:ea typeface="Georgia"/>
                <a:cs typeface="Georgia"/>
                <a:sym typeface="Georgia"/>
              </a:rPr>
              <a:t>only 7% </a:t>
            </a:r>
            <a:r>
              <a:rPr b="0" i="0" lang="en-US" sz="2400" u="none" cap="none" strike="noStrike">
                <a:solidFill>
                  <a:srgbClr val="000000"/>
                </a:solidFill>
                <a:latin typeface="Georgia"/>
                <a:ea typeface="Georgia"/>
                <a:cs typeface="Georgia"/>
                <a:sym typeface="Georgia"/>
              </a:rPr>
              <a:t>say they are spending more than the national average…</a:t>
            </a:r>
            <a:endParaRPr b="0" i="0" sz="1400" u="none" cap="none" strike="noStrike">
              <a:solidFill>
                <a:srgbClr val="000000"/>
              </a:solidFill>
              <a:latin typeface="Arial"/>
              <a:ea typeface="Arial"/>
              <a:cs typeface="Arial"/>
              <a:sym typeface="Arial"/>
            </a:endParaRPr>
          </a:p>
        </p:txBody>
      </p:sp>
      <p:sp>
        <p:nvSpPr>
          <p:cNvPr id="76" name="Google Shape;76;p17"/>
          <p:cNvSpPr txBox="1"/>
          <p:nvPr/>
        </p:nvSpPr>
        <p:spPr>
          <a:xfrm>
            <a:off x="838200" y="365125"/>
            <a:ext cx="10515600" cy="15691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i="0" lang="en-US" sz="3800" u="none" cap="small" strike="noStrike">
                <a:solidFill>
                  <a:schemeClr val="dk1"/>
                </a:solidFill>
                <a:latin typeface="Dosis SemiBold"/>
                <a:ea typeface="Dosis SemiBold"/>
                <a:cs typeface="Dosis SemiBold"/>
                <a:sym typeface="Dosis SemiBold"/>
              </a:rPr>
              <a:t>How much do you typically spend per semester on textbooks and course materials? </a:t>
            </a:r>
            <a:endParaRPr i="0" sz="1600" u="none" cap="none" strike="noStrike">
              <a:solidFill>
                <a:srgbClr val="000000"/>
              </a:solidFill>
              <a:latin typeface="Dosis SemiBold"/>
              <a:ea typeface="Dosis SemiBold"/>
              <a:cs typeface="Dosis SemiBold"/>
              <a:sym typeface="Dosis SemiBold"/>
            </a:endParaRPr>
          </a:p>
        </p:txBody>
      </p:sp>
      <p:sp>
        <p:nvSpPr>
          <p:cNvPr id="77" name="Google Shape;77;p17"/>
          <p:cNvSpPr txBox="1"/>
          <p:nvPr/>
        </p:nvSpPr>
        <p:spPr>
          <a:xfrm>
            <a:off x="8960351" y="3826120"/>
            <a:ext cx="2565402" cy="267765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Georgia"/>
                <a:ea typeface="Georgia"/>
                <a:cs typeface="Georgia"/>
                <a:sym typeface="Georgia"/>
              </a:rPr>
              <a:t>…but </a:t>
            </a:r>
            <a:r>
              <a:rPr b="1" i="0" lang="en-US" sz="2400" u="none" cap="none" strike="noStrike">
                <a:solidFill>
                  <a:srgbClr val="FF0000"/>
                </a:solidFill>
                <a:latin typeface="Georgia"/>
                <a:ea typeface="Georgia"/>
                <a:cs typeface="Georgia"/>
                <a:sym typeface="Georgia"/>
              </a:rPr>
              <a:t>63%</a:t>
            </a:r>
            <a:r>
              <a:rPr b="0" i="0" lang="en-US" sz="2400" u="none" cap="none" strike="noStrike">
                <a:solidFill>
                  <a:srgbClr val="000000"/>
                </a:solidFill>
                <a:latin typeface="Georgia"/>
                <a:ea typeface="Georgia"/>
                <a:cs typeface="Georgia"/>
                <a:sym typeface="Georgia"/>
              </a:rPr>
              <a:t> say they are spending more than $201 and that may be too much for our students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sz="4500">
                <a:latin typeface="Dosis SemiBold"/>
                <a:ea typeface="Dosis SemiBold"/>
                <a:cs typeface="Dosis SemiBold"/>
                <a:sym typeface="Dosis SemiBold"/>
              </a:rPr>
              <a:t>What’s Already Happening on Campus</a:t>
            </a:r>
            <a:endParaRPr sz="4500">
              <a:latin typeface="Dosis SemiBold"/>
              <a:ea typeface="Dosis SemiBold"/>
              <a:cs typeface="Dosis SemiBold"/>
              <a:sym typeface="Dosis SemiBold"/>
            </a:endParaRPr>
          </a:p>
        </p:txBody>
      </p:sp>
      <p:sp>
        <p:nvSpPr>
          <p:cNvPr id="202" name="Google Shape;202;p35"/>
          <p:cNvSpPr txBox="1"/>
          <p:nvPr>
            <p:ph idx="1" type="body"/>
          </p:nvPr>
        </p:nvSpPr>
        <p:spPr>
          <a:xfrm>
            <a:off x="838200" y="1825625"/>
            <a:ext cx="4587000" cy="4746900"/>
          </a:xfrm>
          <a:prstGeom prst="rect">
            <a:avLst/>
          </a:prstGeom>
          <a:noFill/>
          <a:ln>
            <a:noFill/>
          </a:ln>
        </p:spPr>
        <p:txBody>
          <a:bodyPr anchorCtr="0" anchor="t" bIns="45700" lIns="91425" spcFirstLastPara="1" rIns="91425" wrap="square" tIns="45700">
            <a:noAutofit/>
          </a:bodyPr>
          <a:lstStyle/>
          <a:p>
            <a:pPr indent="-336550" lvl="0" marL="457200" rtl="0" algn="l">
              <a:lnSpc>
                <a:spcPct val="90000"/>
              </a:lnSpc>
              <a:spcBef>
                <a:spcPts val="1000"/>
              </a:spcBef>
              <a:spcAft>
                <a:spcPts val="0"/>
              </a:spcAft>
              <a:buSzPts val="1700"/>
              <a:buFont typeface="Roboto"/>
              <a:buChar char="•"/>
            </a:pPr>
            <a:r>
              <a:rPr lang="en-US" sz="2700">
                <a:latin typeface="Roboto"/>
                <a:ea typeface="Roboto"/>
                <a:cs typeface="Roboto"/>
                <a:sym typeface="Roboto"/>
              </a:rPr>
              <a:t>In 2019, Student Government passed a resolution supporting more widespread adoption of OER</a:t>
            </a:r>
            <a:endParaRPr sz="2700">
              <a:latin typeface="Roboto"/>
              <a:ea typeface="Roboto"/>
              <a:cs typeface="Roboto"/>
              <a:sym typeface="Roboto"/>
            </a:endParaRPr>
          </a:p>
          <a:p>
            <a:pPr indent="-336550" lvl="0" marL="457200" rtl="0" algn="l">
              <a:lnSpc>
                <a:spcPct val="90000"/>
              </a:lnSpc>
              <a:spcBef>
                <a:spcPts val="1000"/>
              </a:spcBef>
              <a:spcAft>
                <a:spcPts val="0"/>
              </a:spcAft>
              <a:buSzPts val="1700"/>
              <a:buFont typeface="Roboto"/>
              <a:buChar char="•"/>
            </a:pPr>
            <a:r>
              <a:rPr lang="en-US" sz="2700">
                <a:latin typeface="Roboto"/>
                <a:ea typeface="Roboto"/>
                <a:cs typeface="Roboto"/>
                <a:sym typeface="Roboto"/>
              </a:rPr>
              <a:t>Some faculty use open textbooks or low cost </a:t>
            </a:r>
            <a:r>
              <a:rPr lang="en-US" sz="2700">
                <a:latin typeface="Roboto"/>
                <a:ea typeface="Roboto"/>
                <a:cs typeface="Roboto"/>
                <a:sym typeface="Roboto"/>
              </a:rPr>
              <a:t>materials</a:t>
            </a:r>
            <a:endParaRPr sz="2700">
              <a:latin typeface="Roboto"/>
              <a:ea typeface="Roboto"/>
              <a:cs typeface="Roboto"/>
              <a:sym typeface="Roboto"/>
            </a:endParaRPr>
          </a:p>
          <a:p>
            <a:pPr indent="-336550" lvl="0" marL="457200" rtl="0" algn="l">
              <a:lnSpc>
                <a:spcPct val="90000"/>
              </a:lnSpc>
              <a:spcBef>
                <a:spcPts val="1000"/>
              </a:spcBef>
              <a:spcAft>
                <a:spcPts val="0"/>
              </a:spcAft>
              <a:buSzPts val="1700"/>
              <a:buFont typeface="Roboto"/>
              <a:buChar char="•"/>
            </a:pPr>
            <a:r>
              <a:rPr lang="en-US" sz="2700">
                <a:latin typeface="Roboto"/>
                <a:ea typeface="Roboto"/>
                <a:cs typeface="Roboto"/>
                <a:sym typeface="Roboto"/>
              </a:rPr>
              <a:t>MASSPIRG has been collecting faculty sign ons in support</a:t>
            </a:r>
            <a:endParaRPr sz="2700">
              <a:latin typeface="Roboto"/>
              <a:ea typeface="Roboto"/>
              <a:cs typeface="Roboto"/>
              <a:sym typeface="Roboto"/>
            </a:endParaRPr>
          </a:p>
        </p:txBody>
      </p:sp>
      <p:pic>
        <p:nvPicPr>
          <p:cNvPr id="203" name="Google Shape;203;p35"/>
          <p:cNvPicPr preferRelativeResize="0"/>
          <p:nvPr/>
        </p:nvPicPr>
        <p:blipFill rotWithShape="1">
          <a:blip r:embed="rId3">
            <a:alphaModFix/>
          </a:blip>
          <a:srcRect b="0" l="0" r="0" t="0"/>
          <a:stretch/>
        </p:blipFill>
        <p:spPr>
          <a:xfrm>
            <a:off x="5675062" y="1690824"/>
            <a:ext cx="6169025" cy="48815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5000">
                <a:latin typeface="Dosis SemiBold"/>
                <a:ea typeface="Dosis SemiBold"/>
                <a:cs typeface="Dosis SemiBold"/>
                <a:sym typeface="Dosis SemiBold"/>
              </a:rPr>
              <a:t>Textbook Price Transparency</a:t>
            </a:r>
            <a:endParaRPr sz="5000">
              <a:latin typeface="Dosis SemiBold"/>
              <a:ea typeface="Dosis SemiBold"/>
              <a:cs typeface="Dosis SemiBold"/>
              <a:sym typeface="Dosis SemiBold"/>
            </a:endParaRPr>
          </a:p>
        </p:txBody>
      </p:sp>
      <p:pic>
        <p:nvPicPr>
          <p:cNvPr id="209" name="Google Shape;209;p36"/>
          <p:cNvPicPr preferRelativeResize="0"/>
          <p:nvPr/>
        </p:nvPicPr>
        <p:blipFill>
          <a:blip r:embed="rId3">
            <a:alphaModFix/>
          </a:blip>
          <a:stretch>
            <a:fillRect/>
          </a:stretch>
        </p:blipFill>
        <p:spPr>
          <a:xfrm>
            <a:off x="152400" y="1386025"/>
            <a:ext cx="3875382" cy="5167176"/>
          </a:xfrm>
          <a:prstGeom prst="rect">
            <a:avLst/>
          </a:prstGeom>
          <a:noFill/>
          <a:ln>
            <a:noFill/>
          </a:ln>
        </p:spPr>
      </p:pic>
      <p:pic>
        <p:nvPicPr>
          <p:cNvPr id="210" name="Google Shape;210;p36"/>
          <p:cNvPicPr preferRelativeResize="0"/>
          <p:nvPr/>
        </p:nvPicPr>
        <p:blipFill>
          <a:blip r:embed="rId4">
            <a:alphaModFix/>
          </a:blip>
          <a:stretch>
            <a:fillRect/>
          </a:stretch>
        </p:blipFill>
        <p:spPr>
          <a:xfrm>
            <a:off x="4240882" y="2153025"/>
            <a:ext cx="7859419" cy="44001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37"/>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5600">
                <a:solidFill>
                  <a:schemeClr val="dk1"/>
                </a:solidFill>
                <a:latin typeface="Georgia"/>
                <a:ea typeface="Georgia"/>
                <a:cs typeface="Georgia"/>
                <a:sym typeface="Georgia"/>
              </a:rPr>
              <a:t>Poll: Would </a:t>
            </a:r>
            <a:r>
              <a:rPr lang="en-US" sz="5600">
                <a:solidFill>
                  <a:schemeClr val="dk1"/>
                </a:solidFill>
                <a:latin typeface="Georgia"/>
                <a:ea typeface="Georgia"/>
                <a:cs typeface="Georgia"/>
                <a:sym typeface="Georgia"/>
              </a:rPr>
              <a:t>you</a:t>
            </a:r>
            <a:r>
              <a:rPr lang="en-US" sz="5600">
                <a:solidFill>
                  <a:schemeClr val="dk1"/>
                </a:solidFill>
                <a:latin typeface="Georgia"/>
                <a:ea typeface="Georgia"/>
                <a:cs typeface="Georgia"/>
                <a:sym typeface="Georgia"/>
              </a:rPr>
              <a:t> consider adopting an open textbook/resource for your course?</a:t>
            </a:r>
            <a:endParaRPr sz="5600">
              <a:solidFill>
                <a:schemeClr val="dk1"/>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64000">
              <a:srgbClr val="8B98B0"/>
            </a:gs>
            <a:gs pos="100000">
              <a:srgbClr val="1F3864"/>
            </a:gs>
          </a:gsLst>
          <a:lin ang="5400700" scaled="0"/>
        </a:gradFill>
      </p:bgPr>
    </p:bg>
    <p:spTree>
      <p:nvGrpSpPr>
        <p:cNvPr id="220" name="Shape 220"/>
        <p:cNvGrpSpPr/>
        <p:nvPr/>
      </p:nvGrpSpPr>
      <p:grpSpPr>
        <a:xfrm>
          <a:off x="0" y="0"/>
          <a:ext cx="0" cy="0"/>
          <a:chOff x="0" y="0"/>
          <a:chExt cx="0" cy="0"/>
        </a:xfrm>
      </p:grpSpPr>
      <p:sp>
        <p:nvSpPr>
          <p:cNvPr id="221" name="Google Shape;221;p38"/>
          <p:cNvSpPr txBox="1"/>
          <p:nvPr>
            <p:ph type="ctrTitle"/>
          </p:nvPr>
        </p:nvSpPr>
        <p:spPr>
          <a:xfrm>
            <a:off x="415611" y="992767"/>
            <a:ext cx="11360700" cy="2736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sz="5500">
                <a:latin typeface="Dosis SemiBold"/>
                <a:ea typeface="Dosis SemiBold"/>
                <a:cs typeface="Dosis SemiBold"/>
                <a:sym typeface="Dosis SemiBold"/>
              </a:rPr>
              <a:t>Questions?</a:t>
            </a:r>
            <a:endParaRPr sz="5500">
              <a:latin typeface="Dosis SemiBold"/>
              <a:ea typeface="Dosis SemiBold"/>
              <a:cs typeface="Dosis SemiBold"/>
              <a:sym typeface="Dosis SemiBold"/>
            </a:endParaRPr>
          </a:p>
        </p:txBody>
      </p:sp>
      <p:sp>
        <p:nvSpPr>
          <p:cNvPr id="222" name="Google Shape;222;p38"/>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US"/>
              <a:t>Thank you for attending!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a:off x="894375" y="1067000"/>
            <a:ext cx="107172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600">
                <a:latin typeface="Georgia"/>
                <a:ea typeface="Georgia"/>
                <a:cs typeface="Georgia"/>
                <a:sym typeface="Georgia"/>
              </a:rPr>
              <a:t>How much do you think the average UMB Student was recommended to budget for textbooks during the 2020-21 aca</a:t>
            </a:r>
            <a:r>
              <a:rPr lang="en-US" sz="5600">
                <a:latin typeface="Georgia"/>
                <a:ea typeface="Georgia"/>
                <a:cs typeface="Georgia"/>
                <a:sym typeface="Georgia"/>
              </a:rPr>
              <a:t>demic year?</a:t>
            </a:r>
            <a:endParaRPr sz="56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lang="en-US" sz="4000">
                <a:latin typeface="Roboto"/>
                <a:ea typeface="Roboto"/>
                <a:cs typeface="Roboto"/>
                <a:sym typeface="Roboto"/>
              </a:rPr>
              <a:t>The average student at UMB should budget</a:t>
            </a:r>
            <a:endParaRPr sz="4000">
              <a:latin typeface="Roboto"/>
              <a:ea typeface="Roboto"/>
              <a:cs typeface="Roboto"/>
              <a:sym typeface="Roboto"/>
            </a:endParaRPr>
          </a:p>
          <a:p>
            <a:pPr indent="0" lvl="0" marL="0" rtl="0" algn="l">
              <a:lnSpc>
                <a:spcPct val="90000"/>
              </a:lnSpc>
              <a:spcBef>
                <a:spcPts val="0"/>
              </a:spcBef>
              <a:spcAft>
                <a:spcPts val="0"/>
              </a:spcAft>
              <a:buSzPts val="4400"/>
              <a:buNone/>
            </a:pPr>
            <a:r>
              <a:t/>
            </a:r>
            <a:endParaRPr sz="2000">
              <a:solidFill>
                <a:srgbClr val="6C6963"/>
              </a:solidFill>
              <a:latin typeface="Roboto"/>
              <a:ea typeface="Roboto"/>
              <a:cs typeface="Roboto"/>
              <a:sym typeface="Roboto"/>
            </a:endParaRPr>
          </a:p>
          <a:p>
            <a:pPr indent="0" lvl="0" marL="0" rtl="0" algn="l">
              <a:lnSpc>
                <a:spcPct val="90000"/>
              </a:lnSpc>
              <a:spcBef>
                <a:spcPts val="0"/>
              </a:spcBef>
              <a:spcAft>
                <a:spcPts val="0"/>
              </a:spcAft>
              <a:buSzPts val="4400"/>
              <a:buNone/>
            </a:pPr>
            <a:r>
              <a:rPr lang="en-US" sz="6000">
                <a:solidFill>
                  <a:srgbClr val="F1592A"/>
                </a:solidFill>
                <a:latin typeface="Roboto"/>
                <a:ea typeface="Roboto"/>
                <a:cs typeface="Roboto"/>
                <a:sym typeface="Roboto"/>
              </a:rPr>
              <a:t>$800-1,000*</a:t>
            </a:r>
            <a:endParaRPr sz="6000">
              <a:solidFill>
                <a:srgbClr val="F1592A"/>
              </a:solidFill>
              <a:latin typeface="Roboto"/>
              <a:ea typeface="Roboto"/>
              <a:cs typeface="Roboto"/>
              <a:sym typeface="Roboto"/>
            </a:endParaRPr>
          </a:p>
          <a:p>
            <a:pPr indent="0" lvl="0" marL="0" rtl="0" algn="l">
              <a:lnSpc>
                <a:spcPct val="90000"/>
              </a:lnSpc>
              <a:spcBef>
                <a:spcPts val="0"/>
              </a:spcBef>
              <a:spcAft>
                <a:spcPts val="0"/>
              </a:spcAft>
              <a:buSzPts val="4400"/>
              <a:buNone/>
            </a:pPr>
            <a:r>
              <a:t/>
            </a:r>
            <a:endParaRPr sz="2000">
              <a:solidFill>
                <a:srgbClr val="6C6963"/>
              </a:solidFill>
              <a:latin typeface="Roboto"/>
              <a:ea typeface="Roboto"/>
              <a:cs typeface="Roboto"/>
              <a:sym typeface="Roboto"/>
            </a:endParaRPr>
          </a:p>
          <a:p>
            <a:pPr indent="0" lvl="0" marL="0" rtl="0" algn="l">
              <a:lnSpc>
                <a:spcPct val="90000"/>
              </a:lnSpc>
              <a:spcBef>
                <a:spcPts val="0"/>
              </a:spcBef>
              <a:spcAft>
                <a:spcPts val="0"/>
              </a:spcAft>
              <a:buSzPts val="4400"/>
              <a:buNone/>
            </a:pPr>
            <a:r>
              <a:rPr lang="en-US" sz="4000">
                <a:latin typeface="Roboto"/>
                <a:ea typeface="Roboto"/>
                <a:cs typeface="Roboto"/>
                <a:sym typeface="Roboto"/>
              </a:rPr>
              <a:t>for textbooks and course materials in 2020-21.</a:t>
            </a:r>
            <a:endParaRPr>
              <a:latin typeface="Roboto"/>
              <a:ea typeface="Roboto"/>
              <a:cs typeface="Roboto"/>
              <a:sym typeface="Roboto"/>
            </a:endParaRPr>
          </a:p>
        </p:txBody>
      </p:sp>
      <p:sp>
        <p:nvSpPr>
          <p:cNvPr id="89" name="Google Shape;89;p19"/>
          <p:cNvSpPr/>
          <p:nvPr/>
        </p:nvSpPr>
        <p:spPr>
          <a:xfrm>
            <a:off x="4021737" y="5361051"/>
            <a:ext cx="4148572" cy="502638"/>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b="0" l="0" r="0" t="0"/>
          <a:stretch/>
        </p:blipFill>
        <p:spPr>
          <a:xfrm>
            <a:off x="1091984" y="2871177"/>
            <a:ext cx="9745568" cy="3986823"/>
          </a:xfrm>
          <a:prstGeom prst="rect">
            <a:avLst/>
          </a:prstGeom>
          <a:noFill/>
          <a:ln>
            <a:noFill/>
          </a:ln>
        </p:spPr>
      </p:pic>
      <p:sp>
        <p:nvSpPr>
          <p:cNvPr id="95" name="Google Shape;95;p20"/>
          <p:cNvSpPr txBox="1"/>
          <p:nvPr/>
        </p:nvSpPr>
        <p:spPr>
          <a:xfrm>
            <a:off x="5084941" y="4079758"/>
            <a:ext cx="5752611" cy="156966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0000"/>
                </a:solidFill>
                <a:latin typeface="Georgia"/>
                <a:ea typeface="Georgia"/>
                <a:cs typeface="Georgia"/>
                <a:sym typeface="Georgia"/>
              </a:rPr>
              <a:t>27% </a:t>
            </a:r>
            <a:r>
              <a:rPr b="0" i="0" lang="en-US" sz="2800" u="none" cap="none" strike="noStrike">
                <a:solidFill>
                  <a:srgbClr val="000000"/>
                </a:solidFill>
                <a:latin typeface="Georgia"/>
                <a:ea typeface="Georgia"/>
                <a:cs typeface="Georgia"/>
                <a:sym typeface="Georgia"/>
              </a:rPr>
              <a:t>of students said that they </a:t>
            </a:r>
            <a:r>
              <a:rPr b="1" i="0" lang="en-US" sz="2800" u="none" cap="none" strike="noStrike">
                <a:solidFill>
                  <a:srgbClr val="000000"/>
                </a:solidFill>
                <a:latin typeface="Georgia"/>
                <a:ea typeface="Georgia"/>
                <a:cs typeface="Georgia"/>
                <a:sym typeface="Georgia"/>
              </a:rPr>
              <a:t>frequently</a:t>
            </a:r>
            <a:r>
              <a:rPr b="0" i="0" lang="en-US" sz="2800" u="none" cap="none" strike="noStrike">
                <a:solidFill>
                  <a:srgbClr val="000000"/>
                </a:solidFill>
                <a:latin typeface="Georgia"/>
                <a:ea typeface="Georgia"/>
                <a:cs typeface="Georgia"/>
                <a:sym typeface="Georgia"/>
              </a:rPr>
              <a:t> bought books that were never used in class</a:t>
            </a:r>
            <a:endParaRPr b="0" i="0" sz="1400" u="none" cap="none" strike="noStrike">
              <a:solidFill>
                <a:srgbClr val="000000"/>
              </a:solidFill>
              <a:latin typeface="Arial"/>
              <a:ea typeface="Arial"/>
              <a:cs typeface="Arial"/>
              <a:sym typeface="Arial"/>
            </a:endParaRPr>
          </a:p>
        </p:txBody>
      </p:sp>
      <p:sp>
        <p:nvSpPr>
          <p:cNvPr id="96" name="Google Shape;96;p20"/>
          <p:cNvSpPr txBox="1"/>
          <p:nvPr/>
        </p:nvSpPr>
        <p:spPr>
          <a:xfrm>
            <a:off x="838200" y="365125"/>
            <a:ext cx="10515600" cy="21268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000"/>
              <a:buFont typeface="Arial"/>
              <a:buNone/>
            </a:pPr>
            <a:r>
              <a:rPr i="0" lang="en-US" sz="4800" u="none" cap="small" strike="noStrike">
                <a:solidFill>
                  <a:schemeClr val="dk1"/>
                </a:solidFill>
                <a:latin typeface="Dosis SemiBold"/>
                <a:ea typeface="Dosis SemiBold"/>
                <a:cs typeface="Dosis SemiBold"/>
                <a:sym typeface="Dosis SemiBold"/>
              </a:rPr>
              <a:t>How often have you…bought/rented a book… for a class but the professor never used it or assigned readings from it? </a:t>
            </a:r>
            <a:endParaRPr i="0" sz="4800" u="none" cap="none" strike="noStrike">
              <a:solidFill>
                <a:srgbClr val="000000"/>
              </a:solidFill>
              <a:latin typeface="Dosis SemiBold"/>
              <a:ea typeface="Dosis SemiBold"/>
              <a:cs typeface="Dosis SemiBold"/>
              <a:sym typeface="Dosis SemiBold"/>
            </a:endParaRPr>
          </a:p>
        </p:txBody>
      </p:sp>
      <p:sp>
        <p:nvSpPr>
          <p:cNvPr id="97" name="Google Shape;97;p20"/>
          <p:cNvSpPr txBox="1"/>
          <p:nvPr/>
        </p:nvSpPr>
        <p:spPr>
          <a:xfrm>
            <a:off x="3192152" y="2501845"/>
            <a:ext cx="764540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7F7F7F"/>
                </a:solidFill>
                <a:latin typeface="Arial"/>
                <a:ea typeface="Arial"/>
                <a:cs typeface="Arial"/>
                <a:sym typeface="Arial"/>
              </a:rPr>
              <a:t>Never                Once or Twice         Sometimes	   Often	            Frequently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lang="en-US" sz="4800" cap="small">
                <a:solidFill>
                  <a:schemeClr val="dk1"/>
                </a:solidFill>
                <a:latin typeface="Dosis SemiBold"/>
                <a:ea typeface="Dosis SemiBold"/>
                <a:cs typeface="Dosis SemiBold"/>
                <a:sym typeface="Dosis SemiBold"/>
              </a:rPr>
              <a:t>Student </a:t>
            </a:r>
            <a:r>
              <a:rPr i="0" lang="en-US" sz="4800" u="none" cap="small" strike="noStrike">
                <a:solidFill>
                  <a:schemeClr val="dk1"/>
                </a:solidFill>
                <a:latin typeface="Dosis SemiBold"/>
                <a:ea typeface="Dosis SemiBold"/>
                <a:cs typeface="Dosis SemiBold"/>
                <a:sym typeface="Dosis SemiBold"/>
              </a:rPr>
              <a:t>Comments </a:t>
            </a:r>
            <a:endParaRPr i="0" sz="4800" u="none" cap="none" strike="noStrike">
              <a:solidFill>
                <a:srgbClr val="000000"/>
              </a:solidFill>
              <a:latin typeface="Dosis SemiBold"/>
              <a:ea typeface="Dosis SemiBold"/>
              <a:cs typeface="Dosis SemiBold"/>
              <a:sym typeface="Dosis SemiBold"/>
            </a:endParaRPr>
          </a:p>
        </p:txBody>
      </p:sp>
      <p:sp>
        <p:nvSpPr>
          <p:cNvPr id="103" name="Google Shape;103;p21"/>
          <p:cNvSpPr txBox="1"/>
          <p:nvPr/>
        </p:nvSpPr>
        <p:spPr>
          <a:xfrm>
            <a:off x="1016000" y="1576321"/>
            <a:ext cx="8940800" cy="120032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Georgia"/>
                <a:ea typeface="Georgia"/>
                <a:cs typeface="Georgia"/>
                <a:sym typeface="Georgia"/>
              </a:rPr>
              <a:t>“Books are way more expensive than they need to be. As a college student, it is made very difficult to further our education at such a price.”</a:t>
            </a:r>
            <a:endParaRPr b="0" i="0" sz="1400" u="none" cap="none" strike="noStrike">
              <a:solidFill>
                <a:srgbClr val="000000"/>
              </a:solidFill>
              <a:latin typeface="Arial"/>
              <a:ea typeface="Arial"/>
              <a:cs typeface="Arial"/>
              <a:sym typeface="Arial"/>
            </a:endParaRPr>
          </a:p>
        </p:txBody>
      </p:sp>
      <p:sp>
        <p:nvSpPr>
          <p:cNvPr id="104" name="Google Shape;104;p21"/>
          <p:cNvSpPr txBox="1"/>
          <p:nvPr/>
        </p:nvSpPr>
        <p:spPr>
          <a:xfrm>
            <a:off x="1574800" y="3307473"/>
            <a:ext cx="9042400" cy="120032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Georgia"/>
                <a:ea typeface="Georgia"/>
                <a:cs typeface="Georgia"/>
                <a:sym typeface="Georgia"/>
              </a:rPr>
              <a:t>“Affording textbooks is super stressful as a student making minimum wage who is also trying to pay for tuition and daily life expenses (gas, food, car insurance/payments, rent, etc).” </a:t>
            </a:r>
            <a:endParaRPr b="0" i="0" sz="1400" u="none" cap="none" strike="noStrike">
              <a:solidFill>
                <a:srgbClr val="000000"/>
              </a:solidFill>
              <a:latin typeface="Arial"/>
              <a:ea typeface="Arial"/>
              <a:cs typeface="Arial"/>
              <a:sym typeface="Arial"/>
            </a:endParaRPr>
          </a:p>
        </p:txBody>
      </p:sp>
      <p:sp>
        <p:nvSpPr>
          <p:cNvPr id="105" name="Google Shape;105;p21"/>
          <p:cNvSpPr/>
          <p:nvPr/>
        </p:nvSpPr>
        <p:spPr>
          <a:xfrm>
            <a:off x="2527300" y="5042702"/>
            <a:ext cx="8775700" cy="156966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Georgia"/>
                <a:ea typeface="Georgia"/>
                <a:cs typeface="Georgia"/>
                <a:sym typeface="Georgia"/>
              </a:rPr>
              <a:t>“I've spent over $5,000 in books within my years here and half the time the books weren't needed and if I ever resold it was for about 10-15% of the original cost. Thank you for doing this.”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US" sz="4800" cap="small">
                <a:solidFill>
                  <a:schemeClr val="dk1"/>
                </a:solidFill>
                <a:latin typeface="Dosis SemiBold"/>
                <a:ea typeface="Dosis SemiBold"/>
                <a:cs typeface="Dosis SemiBold"/>
                <a:sym typeface="Dosis SemiBold"/>
              </a:rPr>
              <a:t>Student Comments </a:t>
            </a:r>
            <a:endParaRPr sz="4800">
              <a:solidFill>
                <a:schemeClr val="dk1"/>
              </a:solidFill>
              <a:latin typeface="Dosis SemiBold"/>
              <a:ea typeface="Dosis SemiBold"/>
              <a:cs typeface="Dosis SemiBold"/>
              <a:sym typeface="Dosis SemiBold"/>
            </a:endParaRPr>
          </a:p>
          <a:p>
            <a:pPr indent="0" lvl="0" marL="0" marR="0" rtl="0" algn="l">
              <a:lnSpc>
                <a:spcPct val="90000"/>
              </a:lnSpc>
              <a:spcBef>
                <a:spcPts val="0"/>
              </a:spcBef>
              <a:spcAft>
                <a:spcPts val="0"/>
              </a:spcAft>
              <a:buClr>
                <a:srgbClr val="000000"/>
              </a:buClr>
              <a:buSzPts val="4400"/>
              <a:buFont typeface="Arial"/>
              <a:buNone/>
            </a:pPr>
            <a:r>
              <a:t/>
            </a:r>
            <a:endParaRPr sz="4400" cap="small">
              <a:solidFill>
                <a:schemeClr val="dk1"/>
              </a:solidFill>
              <a:latin typeface="Georgia"/>
              <a:ea typeface="Georgia"/>
              <a:cs typeface="Georgia"/>
              <a:sym typeface="Georgia"/>
            </a:endParaRPr>
          </a:p>
        </p:txBody>
      </p:sp>
      <p:sp>
        <p:nvSpPr>
          <p:cNvPr id="111" name="Google Shape;111;p22"/>
          <p:cNvSpPr/>
          <p:nvPr/>
        </p:nvSpPr>
        <p:spPr>
          <a:xfrm>
            <a:off x="2190260" y="2632563"/>
            <a:ext cx="7956900" cy="831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Georgia"/>
                <a:ea typeface="Georgia"/>
                <a:cs typeface="Georgia"/>
                <a:sym typeface="Georgia"/>
              </a:rPr>
              <a:t>“I loved the Openstax site for free textbooks. More professors should use it.”</a:t>
            </a:r>
            <a:endParaRPr b="0" i="0" sz="1400" u="none" cap="none" strike="noStrike">
              <a:solidFill>
                <a:srgbClr val="000000"/>
              </a:solidFill>
              <a:latin typeface="Arial"/>
              <a:ea typeface="Arial"/>
              <a:cs typeface="Arial"/>
              <a:sym typeface="Arial"/>
            </a:endParaRPr>
          </a:p>
        </p:txBody>
      </p:sp>
      <p:sp>
        <p:nvSpPr>
          <p:cNvPr id="112" name="Google Shape;112;p22"/>
          <p:cNvSpPr txBox="1"/>
          <p:nvPr/>
        </p:nvSpPr>
        <p:spPr>
          <a:xfrm>
            <a:off x="938450" y="1430774"/>
            <a:ext cx="7975500" cy="831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Georgia"/>
                <a:ea typeface="Georgia"/>
                <a:cs typeface="Georgia"/>
                <a:sym typeface="Georgia"/>
              </a:rPr>
              <a:t>“Professors should use open source textbooks or old (books) to relieve the financial stress of college.”</a:t>
            </a:r>
            <a:endParaRPr b="0" i="0" sz="1400" u="none" cap="none" strike="noStrike">
              <a:solidFill>
                <a:srgbClr val="000000"/>
              </a:solidFill>
              <a:latin typeface="Arial"/>
              <a:ea typeface="Arial"/>
              <a:cs typeface="Arial"/>
              <a:sym typeface="Arial"/>
            </a:endParaRPr>
          </a:p>
        </p:txBody>
      </p:sp>
      <p:sp>
        <p:nvSpPr>
          <p:cNvPr id="113" name="Google Shape;113;p22"/>
          <p:cNvSpPr txBox="1"/>
          <p:nvPr/>
        </p:nvSpPr>
        <p:spPr>
          <a:xfrm>
            <a:off x="2894428" y="3941679"/>
            <a:ext cx="7998000" cy="831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Georgia"/>
                <a:ea typeface="Georgia"/>
                <a:cs typeface="Georgia"/>
                <a:sym typeface="Georgia"/>
              </a:rPr>
              <a:t>“Books are crazy expensive-but I definitely need them to do well in my courses.” </a:t>
            </a:r>
            <a:endParaRPr b="0" i="0" sz="1400" u="none" cap="none" strike="noStrike">
              <a:solidFill>
                <a:srgbClr val="000000"/>
              </a:solidFill>
              <a:latin typeface="Arial"/>
              <a:ea typeface="Arial"/>
              <a:cs typeface="Arial"/>
              <a:sym typeface="Arial"/>
            </a:endParaRPr>
          </a:p>
        </p:txBody>
      </p:sp>
      <p:sp>
        <p:nvSpPr>
          <p:cNvPr id="114" name="Google Shape;114;p22"/>
          <p:cNvSpPr txBox="1"/>
          <p:nvPr/>
        </p:nvSpPr>
        <p:spPr>
          <a:xfrm>
            <a:off x="4160800" y="5101325"/>
            <a:ext cx="7293600" cy="1662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US" sz="2400">
                <a:latin typeface="Georgia"/>
                <a:ea typeface="Georgia"/>
                <a:cs typeface="Georgia"/>
                <a:sym typeface="Georgia"/>
              </a:rPr>
              <a:t>“Most professors use the books they require as sec</a:t>
            </a:r>
            <a:r>
              <a:rPr i="1" lang="en-US" sz="2400">
                <a:latin typeface="Georgia"/>
                <a:ea typeface="Georgia"/>
                <a:cs typeface="Georgia"/>
                <a:sym typeface="Georgia"/>
              </a:rPr>
              <a:t>ondary material, and usually do not use, or require the use of the book throughout the semester.” </a:t>
            </a:r>
            <a:endParaRPr i="1" sz="24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p:nvPr/>
        </p:nvSpPr>
        <p:spPr>
          <a:xfrm>
            <a:off x="1911566" y="6103095"/>
            <a:ext cx="8630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https://www.aeseducation.com/blog/infographic-the-skyrocketing-cost-of-textbooks-for-schools-students</a:t>
            </a:r>
            <a:endParaRPr b="0" i="0" sz="1400" u="none" cap="none" strike="noStrike">
              <a:solidFill>
                <a:srgbClr val="000000"/>
              </a:solidFill>
              <a:latin typeface="Arial"/>
              <a:ea typeface="Arial"/>
              <a:cs typeface="Arial"/>
              <a:sym typeface="Arial"/>
            </a:endParaRPr>
          </a:p>
        </p:txBody>
      </p:sp>
      <p:pic>
        <p:nvPicPr>
          <p:cNvPr id="120" name="Google Shape;120;p23"/>
          <p:cNvPicPr preferRelativeResize="0"/>
          <p:nvPr/>
        </p:nvPicPr>
        <p:blipFill rotWithShape="1">
          <a:blip r:embed="rId3">
            <a:alphaModFix/>
          </a:blip>
          <a:srcRect b="0" l="0" r="0" t="0"/>
          <a:stretch/>
        </p:blipFill>
        <p:spPr>
          <a:xfrm>
            <a:off x="1911566" y="423703"/>
            <a:ext cx="8433036" cy="56793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No automatic alt text available." id="125" name="Google Shape;125;p24"/>
          <p:cNvPicPr preferRelativeResize="0"/>
          <p:nvPr/>
        </p:nvPicPr>
        <p:blipFill rotWithShape="1">
          <a:blip r:embed="rId3">
            <a:alphaModFix/>
          </a:blip>
          <a:srcRect b="0" l="0" r="0" t="0"/>
          <a:stretch/>
        </p:blipFill>
        <p:spPr>
          <a:xfrm>
            <a:off x="2863850" y="0"/>
            <a:ext cx="64643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