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0" r:id="rId2"/>
  </p:sldMasterIdLst>
  <p:notesMasterIdLst>
    <p:notesMasterId r:id="rId13"/>
  </p:notesMasterIdLst>
  <p:sldIdLst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92D8"/>
    <a:srgbClr val="A3C7A3"/>
    <a:srgbClr val="003399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 autoAdjust="0"/>
  </p:normalViewPr>
  <p:slideViewPr>
    <p:cSldViewPr snapToGrid="0">
      <p:cViewPr>
        <p:scale>
          <a:sx n="119" d="100"/>
          <a:sy n="119" d="100"/>
        </p:scale>
        <p:origin x="-186" y="1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90FB1-480C-4336-BFAC-47B0C6775D2A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857C7-D47C-4CF5-8BB0-F2CCF9D0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713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ea typeface="ヒラギノ角ゴ Pro W3" pitchFamily="-106" charset="-128"/>
            </a:endParaRPr>
          </a:p>
        </p:txBody>
      </p:sp>
      <p:sp>
        <p:nvSpPr>
          <p:cNvPr id="45062" name="Header Placeholder 2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Internal Controls Training</a:t>
            </a:r>
          </a:p>
        </p:txBody>
      </p:sp>
      <p:sp>
        <p:nvSpPr>
          <p:cNvPr id="45063" name="Date Placeholder 1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Controller's Office</a:t>
            </a:r>
          </a:p>
        </p:txBody>
      </p:sp>
    </p:spTree>
    <p:extLst>
      <p:ext uri="{BB962C8B-B14F-4D97-AF65-F5344CB8AC3E}">
        <p14:creationId xmlns:p14="http://schemas.microsoft.com/office/powerpoint/2010/main" val="584853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ea typeface="ヒラギノ角ゴ Pro W3" pitchFamily="36" charset="-128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6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6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6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6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6" charset="-128"/>
              </a:defRPr>
            </a:lvl9pPr>
          </a:lstStyle>
          <a:p>
            <a:fld id="{09BF3269-F6FD-442F-AB6D-086E1744CA35}" type="slidenum">
              <a:rPr lang="en-US" altLang="en-US" sz="1200" smtClean="0">
                <a:solidFill>
                  <a:srgbClr val="000000"/>
                </a:solidFill>
              </a:rPr>
              <a:pPr/>
              <a:t>5</a:t>
            </a:fld>
            <a:endParaRPr lang="en-US" altLang="en-US" sz="12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114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16000" y="2057400"/>
            <a:ext cx="10464800" cy="1143000"/>
          </a:xfrm>
        </p:spPr>
        <p:txBody>
          <a:bodyPr anchor="b"/>
          <a:lstStyle>
            <a:lvl1pPr>
              <a:defRPr sz="4000">
                <a:solidFill>
                  <a:srgbClr val="005A8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16000" y="3352800"/>
            <a:ext cx="85344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005A8B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068170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UMass-PPtitle-slide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411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16000" y="2057400"/>
            <a:ext cx="10464800" cy="1143000"/>
          </a:xfrm>
        </p:spPr>
        <p:txBody>
          <a:bodyPr anchor="b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16000" y="3352800"/>
            <a:ext cx="8534400" cy="1752600"/>
          </a:xfrm>
        </p:spPr>
        <p:txBody>
          <a:bodyPr wrap="square"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1219200" y="228600"/>
            <a:ext cx="3860800" cy="457200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873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1600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0" y="1600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0B0A1-D587-4205-8AF1-3DE960FB76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Research Reinvisioned for the 21st Century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532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D0FED-DC13-49D0-91B9-21F774420F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Research Reinvisioned for the 21st Century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778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2732F-9A8A-4943-8AA5-F4BECC44F2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Research Reinvisioned for the 21st Century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951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B9790-2664-434B-9235-AA2BBD3646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Research Reinvisioned for the 21st Century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973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E3537-A130-4A00-A358-3C049811F5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Research Reinvisioned for the 21st Century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3290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2C4E3-4040-4636-9B5D-2F3F873E88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Research Reinvisioned for the 21st Century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8582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E905D-D522-4CBC-9C1F-EB3C6D756E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Research Reinvisioned for the 21st Century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4787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90000" y="457200"/>
            <a:ext cx="25908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457200"/>
            <a:ext cx="7569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F8198-0B06-42BD-8E89-EE2D4075AE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Research Reinvisioned for the 21st Century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8191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71432-2B04-44EC-AC8E-5B79CFD525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Research Reinvisioned for the 21st Century</a:t>
            </a:r>
          </a:p>
        </p:txBody>
      </p:sp>
    </p:spTree>
    <p:extLst>
      <p:ext uri="{BB962C8B-B14F-4D97-AF65-F5344CB8AC3E}">
        <p14:creationId xmlns:p14="http://schemas.microsoft.com/office/powerpoint/2010/main" val="112834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4563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7600" y="457200"/>
            <a:ext cx="103632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7600" y="1600200"/>
            <a:ext cx="103632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BABD5-9E73-4E36-BBA1-FE76A3CC4E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Research Reinvisioned for the 21st Century</a:t>
            </a:r>
          </a:p>
        </p:txBody>
      </p:sp>
    </p:spTree>
    <p:extLst>
      <p:ext uri="{BB962C8B-B14F-4D97-AF65-F5344CB8AC3E}">
        <p14:creationId xmlns:p14="http://schemas.microsoft.com/office/powerpoint/2010/main" val="30478048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7600" y="457200"/>
            <a:ext cx="103632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1600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0" y="1600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ED794-A83C-42F9-BA13-280A3C4BE3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Research Reinvisioned for the 21st Century</a:t>
            </a:r>
          </a:p>
        </p:txBody>
      </p:sp>
    </p:spTree>
    <p:extLst>
      <p:ext uri="{BB962C8B-B14F-4D97-AF65-F5344CB8AC3E}">
        <p14:creationId xmlns:p14="http://schemas.microsoft.com/office/powerpoint/2010/main" val="416183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3415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569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75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1028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1094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914400" y="6400800"/>
            <a:ext cx="2540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B0759503-5AF6-4551-A450-37B031A17C70}" type="slidenum">
              <a:rPr lang="en-US" altLang="en-US" sz="2400">
                <a:solidFill>
                  <a:srgbClr val="005A8B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sz="2400">
              <a:solidFill>
                <a:srgbClr val="005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31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793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2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white screen for ppt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282" y="0"/>
            <a:ext cx="12316884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2800" y="457200"/>
            <a:ext cx="955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1600200"/>
            <a:ext cx="9550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11"/>
          <p:cNvSpPr>
            <a:spLocks noChangeArrowheads="1"/>
          </p:cNvSpPr>
          <p:nvPr/>
        </p:nvSpPr>
        <p:spPr bwMode="auto">
          <a:xfrm>
            <a:off x="6096000" y="6400800"/>
            <a:ext cx="386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6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6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6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6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6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100" smtClean="0">
              <a:solidFill>
                <a:srgbClr val="005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124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 Bold" pitchFamily="1" charset="0"/>
          <a:ea typeface="ヒラギノ角ゴ Pro W3" charset="-128"/>
          <a:cs typeface="ヒラギノ角ゴ Pro W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 Bold" pitchFamily="1" charset="0"/>
          <a:ea typeface="ヒラギノ角ゴ Pro W3" charset="-128"/>
          <a:cs typeface="ヒラギノ角ゴ Pro W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 Bold" pitchFamily="1" charset="0"/>
          <a:ea typeface="ヒラギノ角ゴ Pro W3" charset="-128"/>
          <a:cs typeface="ヒラギノ角ゴ Pro W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 Bold" pitchFamily="1" charset="0"/>
          <a:ea typeface="ヒラギノ角ゴ Pro W3" charset="-128"/>
          <a:cs typeface="ヒラギノ角ゴ Pro W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005389"/>
          </a:solidFill>
          <a:latin typeface="Arial Bold" pitchFamily="1" charset="0"/>
          <a:ea typeface="ヒラギノ角ゴ Pro W3" charset="-128"/>
          <a:cs typeface="ヒラギノ角ゴ Pro W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005389"/>
          </a:solidFill>
          <a:latin typeface="Arial Bold" pitchFamily="1" charset="0"/>
          <a:ea typeface="ヒラギノ角ゴ Pro W3" charset="-128"/>
          <a:cs typeface="ヒラギノ角ゴ Pro W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005389"/>
          </a:solidFill>
          <a:latin typeface="Arial Bold" pitchFamily="1" charset="0"/>
          <a:ea typeface="ヒラギノ角ゴ Pro W3" charset="-128"/>
          <a:cs typeface="ヒラギノ角ゴ Pro W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005389"/>
          </a:solidFill>
          <a:latin typeface="Arial Bold" pitchFamily="1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5389"/>
        </a:buClr>
        <a:buFont typeface="Lucida Grande" pitchFamily="36" charset="0"/>
        <a:buChar char="▸"/>
        <a:defRPr sz="2000">
          <a:solidFill>
            <a:srgbClr val="005A8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5389"/>
        </a:buClr>
        <a:buFont typeface="Lucida Grande" pitchFamily="36" charset="0"/>
        <a:buChar char="▸"/>
        <a:defRPr>
          <a:solidFill>
            <a:srgbClr val="005A8B"/>
          </a:solidFill>
          <a:latin typeface="+mj-lt"/>
          <a:ea typeface="+mn-ea"/>
          <a:cs typeface="+mn-cs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rgbClr val="005389"/>
        </a:buClr>
        <a:buSzPct val="75000"/>
        <a:buFont typeface="Lucida Grande" pitchFamily="36" charset="0"/>
        <a:buChar char="▸"/>
        <a:defRPr>
          <a:solidFill>
            <a:srgbClr val="005A8B"/>
          </a:solidFill>
          <a:latin typeface="+mn-lt"/>
          <a:ea typeface="+mn-ea"/>
          <a:cs typeface="+mn-cs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rgbClr val="005389"/>
        </a:buClr>
        <a:buFont typeface="Lucida Grande" pitchFamily="36" charset="0"/>
        <a:buChar char="▸"/>
        <a:defRPr>
          <a:solidFill>
            <a:srgbClr val="005A8B"/>
          </a:solidFill>
          <a:latin typeface="+mn-lt"/>
          <a:ea typeface="+mn-ea"/>
          <a:cs typeface="+mn-cs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rgbClr val="005389"/>
        </a:buClr>
        <a:buFont typeface="Lucida Grande" pitchFamily="36" charset="0"/>
        <a:buChar char="▸"/>
        <a:defRPr>
          <a:solidFill>
            <a:srgbClr val="005A8B"/>
          </a:solidFill>
          <a:latin typeface="+mj-lt"/>
          <a:ea typeface="+mn-ea"/>
          <a:cs typeface="+mn-cs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har char="»"/>
        <a:defRPr sz="1100">
          <a:solidFill>
            <a:srgbClr val="005389"/>
          </a:solidFill>
          <a:latin typeface="+mj-lt"/>
          <a:ea typeface="+mn-ea"/>
          <a:cs typeface="+mn-cs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har char="»"/>
        <a:defRPr sz="1100">
          <a:solidFill>
            <a:srgbClr val="005389"/>
          </a:solidFill>
          <a:latin typeface="+mj-lt"/>
          <a:ea typeface="+mn-ea"/>
          <a:cs typeface="+mn-cs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har char="»"/>
        <a:defRPr sz="1100">
          <a:solidFill>
            <a:srgbClr val="005389"/>
          </a:solidFill>
          <a:latin typeface="+mj-lt"/>
          <a:ea typeface="+mn-ea"/>
          <a:cs typeface="+mn-cs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har char="»"/>
        <a:defRPr sz="1100">
          <a:solidFill>
            <a:srgbClr val="005389"/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UMass-PP-b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12194117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7600" y="64008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rgbClr val="005389"/>
                </a:solidFill>
                <a:latin typeface="Arial Bold" pitchFamily="1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403685A1-6B6A-4293-919F-0E754CC45D92}" type="slidenum">
              <a:rPr lang="en-US"/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7600" y="457200"/>
            <a:ext cx="10363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17600" y="1600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25600" y="64008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rgbClr val="005389"/>
                </a:solidFill>
                <a:latin typeface="Arial Bold" pitchFamily="1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Research Reinvisioned for the 21st Century</a:t>
            </a:r>
          </a:p>
        </p:txBody>
      </p:sp>
      <p:sp>
        <p:nvSpPr>
          <p:cNvPr id="1031" name="Rectangle 11"/>
          <p:cNvSpPr>
            <a:spLocks noChangeArrowheads="1"/>
          </p:cNvSpPr>
          <p:nvPr/>
        </p:nvSpPr>
        <p:spPr bwMode="auto">
          <a:xfrm>
            <a:off x="6096000" y="64008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032" name="Line 12"/>
          <p:cNvSpPr>
            <a:spLocks noChangeShapeType="1"/>
          </p:cNvSpPr>
          <p:nvPr userDrawn="1"/>
        </p:nvSpPr>
        <p:spPr bwMode="auto">
          <a:xfrm>
            <a:off x="1219200" y="6324600"/>
            <a:ext cx="8737600" cy="0"/>
          </a:xfrm>
          <a:prstGeom prst="line">
            <a:avLst/>
          </a:prstGeom>
          <a:noFill/>
          <a:ln w="6350">
            <a:solidFill>
              <a:srgbClr val="2D588D"/>
            </a:solidFill>
            <a:round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60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538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5389"/>
          </a:solidFill>
          <a:latin typeface="Arial Bold" pitchFamily="1" charset="0"/>
          <a:ea typeface="ヒラギノ角ゴ Pro W3" charset="-128"/>
          <a:cs typeface="ヒラギノ角ゴ Pro W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5389"/>
          </a:solidFill>
          <a:latin typeface="Arial Bold" pitchFamily="1" charset="0"/>
          <a:ea typeface="ヒラギノ角ゴ Pro W3" charset="-128"/>
          <a:cs typeface="ヒラギノ角ゴ Pro W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5389"/>
          </a:solidFill>
          <a:latin typeface="Arial Bold" pitchFamily="1" charset="0"/>
          <a:ea typeface="ヒラギノ角ゴ Pro W3" charset="-128"/>
          <a:cs typeface="ヒラギノ角ゴ Pro W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5389"/>
          </a:solidFill>
          <a:latin typeface="Arial Bold" pitchFamily="1" charset="0"/>
          <a:ea typeface="ヒラギノ角ゴ Pro W3" charset="-128"/>
          <a:cs typeface="ヒラギノ角ゴ Pro W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005389"/>
          </a:solidFill>
          <a:latin typeface="Arial Bold" pitchFamily="1" charset="0"/>
          <a:ea typeface="ヒラギノ角ゴ Pro W3" charset="-128"/>
          <a:cs typeface="ヒラギノ角ゴ Pro W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005389"/>
          </a:solidFill>
          <a:latin typeface="Arial Bold" pitchFamily="1" charset="0"/>
          <a:ea typeface="ヒラギノ角ゴ Pro W3" charset="-128"/>
          <a:cs typeface="ヒラギノ角ゴ Pro W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005389"/>
          </a:solidFill>
          <a:latin typeface="Arial Bold" pitchFamily="1" charset="0"/>
          <a:ea typeface="ヒラギノ角ゴ Pro W3" charset="-128"/>
          <a:cs typeface="ヒラギノ角ゴ Pro W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005389"/>
          </a:solidFill>
          <a:latin typeface="Arial Bold" pitchFamily="1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37373"/>
        </a:buClr>
        <a:buChar char="•"/>
        <a:defRPr sz="2000">
          <a:solidFill>
            <a:srgbClr val="00538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737373"/>
        </a:buClr>
        <a:buChar char="–"/>
        <a:defRPr>
          <a:solidFill>
            <a:srgbClr val="005389"/>
          </a:solidFill>
          <a:latin typeface="+mj-lt"/>
          <a:ea typeface="+mn-ea"/>
          <a:cs typeface="+mn-cs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rgbClr val="005389"/>
        </a:buClr>
        <a:buSzPct val="75000"/>
        <a:buFont typeface="Wingdings 3" pitchFamily="18" charset="2"/>
        <a:buChar char=""/>
        <a:defRPr sz="2200">
          <a:solidFill>
            <a:srgbClr val="737373"/>
          </a:solidFill>
          <a:latin typeface="+mn-lt"/>
          <a:ea typeface="+mn-ea"/>
          <a:cs typeface="+mn-cs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rgbClr val="737373"/>
        </a:buClr>
        <a:buChar char="–"/>
        <a:defRPr>
          <a:solidFill>
            <a:srgbClr val="005389"/>
          </a:solidFill>
          <a:latin typeface="+mn-lt"/>
          <a:ea typeface="+mn-ea"/>
          <a:cs typeface="+mn-cs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1100">
          <a:solidFill>
            <a:srgbClr val="005389"/>
          </a:solidFill>
          <a:latin typeface="+mj-lt"/>
          <a:ea typeface="+mn-ea"/>
          <a:cs typeface="+mn-cs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har char="»"/>
        <a:defRPr sz="1100">
          <a:solidFill>
            <a:srgbClr val="005389"/>
          </a:solidFill>
          <a:latin typeface="+mj-lt"/>
          <a:ea typeface="+mn-ea"/>
          <a:cs typeface="+mn-cs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har char="»"/>
        <a:defRPr sz="1100">
          <a:solidFill>
            <a:srgbClr val="005389"/>
          </a:solidFill>
          <a:latin typeface="+mj-lt"/>
          <a:ea typeface="+mn-ea"/>
          <a:cs typeface="+mn-cs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har char="»"/>
        <a:defRPr sz="1100">
          <a:solidFill>
            <a:srgbClr val="005389"/>
          </a:solidFill>
          <a:latin typeface="+mj-lt"/>
          <a:ea typeface="+mn-ea"/>
          <a:cs typeface="+mn-cs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har char="»"/>
        <a:defRPr sz="1100">
          <a:solidFill>
            <a:srgbClr val="005389"/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umassp.edu/connec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1016000" y="5491407"/>
            <a:ext cx="7213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1016001" y="5480948"/>
            <a:ext cx="8705851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aseline="-25000" dirty="0" smtClean="0">
                <a:solidFill>
                  <a:schemeClr val="bg1"/>
                </a:solidFill>
                <a:latin typeface="Arial Bold" pitchFamily="1" charset="0"/>
                <a:ea typeface="ＭＳ Ｐゴシック" pitchFamily="-106" charset="-128"/>
              </a:rPr>
              <a:t>OFFICE OF THE CONTROLLER, </a:t>
            </a:r>
            <a:r>
              <a:rPr lang="en-US" baseline="-25000" dirty="0">
                <a:solidFill>
                  <a:schemeClr val="bg1"/>
                </a:solidFill>
                <a:latin typeface="Arial Bold" pitchFamily="1" charset="0"/>
                <a:ea typeface="ＭＳ Ｐゴシック" pitchFamily="-106" charset="-128"/>
              </a:rPr>
              <a:t>UNIVERSITY OF MASSACHUSETTS BOSTON</a:t>
            </a:r>
          </a:p>
        </p:txBody>
      </p:sp>
      <p:sp>
        <p:nvSpPr>
          <p:cNvPr id="11270" name="Line 7"/>
          <p:cNvSpPr>
            <a:spLocks noChangeShapeType="1"/>
          </p:cNvSpPr>
          <p:nvPr/>
        </p:nvSpPr>
        <p:spPr bwMode="auto">
          <a:xfrm>
            <a:off x="1030821" y="5948607"/>
            <a:ext cx="719878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1096682" y="1788459"/>
            <a:ext cx="10464800" cy="1143000"/>
          </a:xfrm>
        </p:spPr>
        <p:txBody>
          <a:bodyPr/>
          <a:lstStyle/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of Chartfield Strings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55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799" y="1600202"/>
            <a:ext cx="11015133" cy="2302933"/>
          </a:xfrm>
        </p:spPr>
        <p:txBody>
          <a:bodyPr/>
          <a:lstStyle/>
          <a:p>
            <a:pPr lvl="1"/>
            <a:r>
              <a:rPr lang="en-US" sz="2200" kern="1200" dirty="0" smtClean="0">
                <a:latin typeface="Times New Roman" panose="02020603050405020304" pitchFamily="18" charset="0"/>
                <a:ea typeface="ヒラギノ角ゴ Pro W3" pitchFamily="36" charset="-128"/>
                <a:cs typeface="Times New Roman" panose="02020603050405020304" pitchFamily="18" charset="0"/>
              </a:rPr>
              <a:t>Go to: </a:t>
            </a:r>
            <a:r>
              <a:rPr lang="en-US" sz="2200" kern="1200" dirty="0">
                <a:latin typeface="Times New Roman" panose="02020603050405020304" pitchFamily="18" charset="0"/>
                <a:ea typeface="ヒラギノ角ゴ Pro W3" pitchFamily="36" charset="-128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200" kern="1200" dirty="0" smtClean="0">
                <a:latin typeface="Times New Roman" panose="02020603050405020304" pitchFamily="18" charset="0"/>
                <a:ea typeface="ヒラギノ角ゴ Pro W3" pitchFamily="36" charset="-128"/>
                <a:cs typeface="Times New Roman" panose="02020603050405020304" pitchFamily="18" charset="0"/>
                <a:hlinkClick r:id="rId2"/>
              </a:rPr>
              <a:t>www.umassp.edu/connect</a:t>
            </a:r>
            <a:endParaRPr lang="en-US" sz="2200" kern="1200" dirty="0" smtClean="0">
              <a:latin typeface="Times New Roman" panose="02020603050405020304" pitchFamily="18" charset="0"/>
              <a:ea typeface="ヒラギノ角ゴ Pro W3" pitchFamily="36" charset="-128"/>
              <a:cs typeface="Times New Roman" panose="02020603050405020304" pitchFamily="18" charset="0"/>
            </a:endParaRPr>
          </a:p>
          <a:p>
            <a:pPr lvl="1"/>
            <a:r>
              <a:rPr lang="en-US" sz="2200" kern="1200" dirty="0" smtClean="0">
                <a:latin typeface="Times New Roman" panose="02020603050405020304" pitchFamily="18" charset="0"/>
                <a:ea typeface="ヒラギノ角ゴ Pro W3" pitchFamily="36" charset="-128"/>
                <a:cs typeface="Times New Roman" panose="02020603050405020304" pitchFamily="18" charset="0"/>
              </a:rPr>
              <a:t>Locate category “</a:t>
            </a:r>
            <a:r>
              <a:rPr lang="en-US" sz="2200" i="1" kern="1200" dirty="0" smtClean="0">
                <a:latin typeface="Times New Roman" panose="02020603050405020304" pitchFamily="18" charset="0"/>
                <a:ea typeface="ヒラギノ角ゴ Pro W3" pitchFamily="36" charset="-128"/>
                <a:cs typeface="Times New Roman" panose="02020603050405020304" pitchFamily="18" charset="0"/>
              </a:rPr>
              <a:t>Operational/Project Tools</a:t>
            </a:r>
            <a:r>
              <a:rPr lang="en-US" kern="1200" dirty="0" smtClean="0">
                <a:latin typeface="Times New Roman" panose="02020603050405020304" pitchFamily="18" charset="0"/>
                <a:ea typeface="ヒラギノ角ゴ Pro W3" pitchFamily="36" charset="-128"/>
                <a:cs typeface="Times New Roman" panose="02020603050405020304" pitchFamily="18" charset="0"/>
              </a:rPr>
              <a:t>”, </a:t>
            </a:r>
            <a:r>
              <a:rPr lang="en-US" sz="2200" kern="1200" dirty="0">
                <a:latin typeface="Times New Roman" panose="02020603050405020304" pitchFamily="18" charset="0"/>
                <a:ea typeface="ヒラギノ角ゴ Pro W3" pitchFamily="36" charset="-128"/>
                <a:cs typeface="Times New Roman" panose="02020603050405020304" pitchFamily="18" charset="0"/>
              </a:rPr>
              <a:t>and select “</a:t>
            </a:r>
            <a:r>
              <a:rPr lang="en-US" sz="2200" i="1" kern="1200" dirty="0">
                <a:latin typeface="Times New Roman" panose="02020603050405020304" pitchFamily="18" charset="0"/>
                <a:ea typeface="ヒラギノ角ゴ Pro W3" pitchFamily="36" charset="-128"/>
                <a:cs typeface="Times New Roman" panose="02020603050405020304" pitchFamily="18" charset="0"/>
              </a:rPr>
              <a:t>Chartfield Lookup</a:t>
            </a:r>
            <a:r>
              <a:rPr lang="en-US" sz="2200" kern="1200" dirty="0" smtClean="0">
                <a:latin typeface="Times New Roman" panose="02020603050405020304" pitchFamily="18" charset="0"/>
                <a:ea typeface="ヒラギノ角ゴ Pro W3" pitchFamily="36" charset="-128"/>
                <a:cs typeface="Times New Roman" panose="02020603050405020304" pitchFamily="18" charset="0"/>
              </a:rPr>
              <a:t>” </a:t>
            </a:r>
            <a:endParaRPr lang="en-US" sz="2200" kern="1200" dirty="0">
              <a:latin typeface="Times New Roman" panose="02020603050405020304" pitchFamily="18" charset="0"/>
              <a:ea typeface="ヒラギノ角ゴ Pro W3" pitchFamily="36" charset="-128"/>
              <a:cs typeface="Times New Roman" panose="02020603050405020304" pitchFamily="18" charset="0"/>
            </a:endParaRPr>
          </a:p>
          <a:p>
            <a:pPr lvl="1"/>
            <a:r>
              <a:rPr lang="en-US" sz="2200" kern="1200" dirty="0" smtClean="0">
                <a:latin typeface="Times New Roman" panose="02020603050405020304" pitchFamily="18" charset="0"/>
                <a:ea typeface="ヒラギノ角ゴ Pro W3" pitchFamily="36" charset="-128"/>
                <a:cs typeface="Times New Roman" panose="02020603050405020304" pitchFamily="18" charset="0"/>
              </a:rPr>
              <a:t>Enter UMBOS in the “Business Unit” field </a:t>
            </a:r>
          </a:p>
          <a:p>
            <a:pPr lvl="1"/>
            <a:r>
              <a:rPr lang="en-US" sz="2200" kern="1200" dirty="0" smtClean="0">
                <a:latin typeface="Times New Roman" panose="02020603050405020304" pitchFamily="18" charset="0"/>
                <a:ea typeface="ヒラギノ角ゴ Pro W3" pitchFamily="36" charset="-128"/>
                <a:cs typeface="Times New Roman" panose="02020603050405020304" pitchFamily="18" charset="0"/>
              </a:rPr>
              <a:t>Enter specific fund, department, speedtype, or other </a:t>
            </a:r>
            <a:r>
              <a:rPr lang="en-US" sz="2200" kern="1200" dirty="0" err="1" smtClean="0">
                <a:latin typeface="Times New Roman" panose="02020603050405020304" pitchFamily="18" charset="0"/>
                <a:ea typeface="ヒラギノ角ゴ Pro W3" pitchFamily="36" charset="-128"/>
                <a:cs typeface="Times New Roman" panose="02020603050405020304" pitchFamily="18" charset="0"/>
              </a:rPr>
              <a:t>chartfield</a:t>
            </a:r>
            <a:r>
              <a:rPr lang="en-US" sz="2200" kern="1200" dirty="0" smtClean="0">
                <a:latin typeface="Times New Roman" panose="02020603050405020304" pitchFamily="18" charset="0"/>
                <a:ea typeface="ヒラギノ角ゴ Pro W3" pitchFamily="36" charset="-128"/>
                <a:cs typeface="Times New Roman" panose="02020603050405020304" pitchFamily="18" charset="0"/>
              </a:rPr>
              <a:t> for additional information</a:t>
            </a:r>
          </a:p>
          <a:p>
            <a:pPr lvl="1"/>
            <a:r>
              <a:rPr lang="en-US" sz="2200" kern="1200" dirty="0" smtClean="0">
                <a:latin typeface="Times New Roman" panose="02020603050405020304" pitchFamily="18" charset="0"/>
                <a:ea typeface="ヒラギノ角ゴ Pro W3" pitchFamily="36" charset="-128"/>
                <a:cs typeface="Times New Roman" panose="02020603050405020304" pitchFamily="18" charset="0"/>
              </a:rPr>
              <a:t>Click “View Results”</a:t>
            </a:r>
            <a:endParaRPr lang="en-US" sz="2200" kern="1200" dirty="0">
              <a:latin typeface="Times New Roman" panose="02020603050405020304" pitchFamily="18" charset="0"/>
              <a:ea typeface="ヒラギノ角ゴ Pro W3" pitchFamily="36" charset="-128"/>
              <a:cs typeface="Times New Roman" panose="02020603050405020304" pitchFamily="18" charset="0"/>
            </a:endParaRPr>
          </a:p>
          <a:p>
            <a:endParaRPr lang="en-US" kern="1200" dirty="0">
              <a:latin typeface="Times New Roman" panose="02020603050405020304" pitchFamily="18" charset="0"/>
              <a:ea typeface="ヒラギノ角ゴ Pro W3" pitchFamily="36" charset="-128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9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Chart of Accounts:</a:t>
            </a:r>
            <a:br>
              <a:rPr lang="en-US" alt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How to Lookup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Chartfield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Information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b="1" dirty="0">
                <a:latin typeface="Times New Roman" pitchFamily="18" charset="0"/>
                <a:cs typeface="Times New Roman" pitchFamily="18" charset="0"/>
              </a:rPr>
            </a:br>
            <a:endParaRPr lang="en-US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3445" y="3826100"/>
            <a:ext cx="3438443" cy="2908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62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2133600" y="457201"/>
            <a:ext cx="7162800" cy="741219"/>
          </a:xfrm>
          <a:solidFill>
            <a:schemeClr val="accent5">
              <a:lumMod val="9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Chart of 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Accounts</a:t>
            </a:r>
            <a:b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</a:br>
            <a:endParaRPr lang="en-US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32265" y="1595021"/>
            <a:ext cx="8847927" cy="50044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defRPr/>
            </a:pPr>
            <a:r>
              <a:rPr lang="en-US" altLang="en-US" sz="2400" b="1" kern="0" dirty="0">
                <a:solidFill>
                  <a:srgbClr val="005A8B"/>
                </a:solidFill>
                <a:latin typeface="Times New Roman" pitchFamily="18" charset="0"/>
                <a:cs typeface="Times New Roman" pitchFamily="18" charset="0"/>
              </a:rPr>
              <a:t>What is a chart of accounts?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defRPr/>
            </a:pPr>
            <a:r>
              <a:rPr lang="en-US" altLang="en-US" sz="2400" i="1" kern="0" dirty="0" smtClean="0">
                <a:solidFill>
                  <a:srgbClr val="005A8B"/>
                </a:solidFill>
                <a:latin typeface="Times New Roman" pitchFamily="18" charset="0"/>
                <a:cs typeface="Times New Roman" pitchFamily="18" charset="0"/>
              </a:rPr>
              <a:t> System </a:t>
            </a:r>
            <a:r>
              <a:rPr lang="en-US" altLang="en-US" sz="2400" i="1" kern="0" dirty="0">
                <a:solidFill>
                  <a:srgbClr val="005A8B"/>
                </a:solidFill>
                <a:latin typeface="Times New Roman" pitchFamily="18" charset="0"/>
                <a:cs typeface="Times New Roman" pitchFamily="18" charset="0"/>
              </a:rPr>
              <a:t>of organizing and identifying revenue and expense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/>
            </a:pPr>
            <a:endParaRPr lang="en-US" altLang="en-US" kern="0" dirty="0">
              <a:solidFill>
                <a:srgbClr val="005A8B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/>
            </a:pPr>
            <a:r>
              <a:rPr lang="en-US" altLang="en-US" sz="2400" kern="0" dirty="0">
                <a:solidFill>
                  <a:srgbClr val="005A8B"/>
                </a:solidFill>
                <a:latin typeface="Times New Roman" pitchFamily="18" charset="0"/>
                <a:cs typeface="Times New Roman" pitchFamily="18" charset="0"/>
              </a:rPr>
              <a:t>Provides a structure for financial reporting</a:t>
            </a:r>
          </a:p>
          <a:p>
            <a:pPr marL="1200150" lvl="2" indent="-2857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/>
            </a:pPr>
            <a:r>
              <a:rPr lang="en-US" altLang="en-US" sz="2400" i="1" kern="0" dirty="0">
                <a:solidFill>
                  <a:srgbClr val="005A8B"/>
                </a:solidFill>
                <a:latin typeface="Times New Roman" pitchFamily="18" charset="0"/>
                <a:cs typeface="Times New Roman" pitchFamily="18" charset="0"/>
              </a:rPr>
              <a:t>external (financial statements)</a:t>
            </a:r>
          </a:p>
          <a:p>
            <a:pPr marL="1200150" lvl="2" indent="-2857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/>
            </a:pPr>
            <a:r>
              <a:rPr lang="en-US" altLang="en-US" sz="2400" i="1" kern="0" dirty="0">
                <a:solidFill>
                  <a:srgbClr val="005A8B"/>
                </a:solidFill>
                <a:latin typeface="Times New Roman" pitchFamily="18" charset="0"/>
                <a:cs typeface="Times New Roman" pitchFamily="18" charset="0"/>
              </a:rPr>
              <a:t>internal (departments)</a:t>
            </a:r>
          </a:p>
          <a:p>
            <a:pPr marL="1200150" lvl="2" indent="-2857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/>
            </a:pPr>
            <a:endParaRPr lang="en-US" altLang="en-US" kern="0" dirty="0">
              <a:solidFill>
                <a:srgbClr val="005A8B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/>
            </a:pPr>
            <a:r>
              <a:rPr lang="en-US" altLang="en-US" sz="2400" kern="0" dirty="0">
                <a:solidFill>
                  <a:srgbClr val="005A8B"/>
                </a:solidFill>
                <a:latin typeface="Times New Roman" pitchFamily="18" charset="0"/>
                <a:cs typeface="Times New Roman" pitchFamily="18" charset="0"/>
              </a:rPr>
              <a:t>Supports internal controls (who can approve transactions)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/>
            </a:pPr>
            <a:endParaRPr lang="en-US" altLang="en-US" kern="0" dirty="0">
              <a:solidFill>
                <a:srgbClr val="005A8B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/>
            </a:pPr>
            <a:r>
              <a:rPr lang="en-US" altLang="en-US" sz="2400" kern="0" dirty="0">
                <a:solidFill>
                  <a:srgbClr val="005A8B"/>
                </a:solidFill>
                <a:latin typeface="Times New Roman" pitchFamily="18" charset="0"/>
                <a:cs typeface="Times New Roman" pitchFamily="18" charset="0"/>
              </a:rPr>
              <a:t>Maintained by central finance </a:t>
            </a:r>
            <a:r>
              <a:rPr lang="en-US" altLang="en-US" sz="2400" kern="0" dirty="0" smtClean="0">
                <a:solidFill>
                  <a:srgbClr val="005A8B"/>
                </a:solidFill>
                <a:latin typeface="Times New Roman" pitchFamily="18" charset="0"/>
                <a:cs typeface="Times New Roman" pitchFamily="18" charset="0"/>
              </a:rPr>
              <a:t>areas</a:t>
            </a:r>
          </a:p>
          <a:p>
            <a:pPr lv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defRPr/>
            </a:pPr>
            <a:r>
              <a:rPr lang="en-US" altLang="en-US" sz="2400" kern="0" dirty="0">
                <a:solidFill>
                  <a:srgbClr val="005A8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kern="0" dirty="0" smtClean="0">
                <a:solidFill>
                  <a:srgbClr val="005A8B"/>
                </a:solidFill>
                <a:latin typeface="Times New Roman" pitchFamily="18" charset="0"/>
                <a:cs typeface="Times New Roman" pitchFamily="18" charset="0"/>
              </a:rPr>
              <a:t>     (</a:t>
            </a:r>
            <a:r>
              <a:rPr lang="en-US" altLang="en-US" sz="2400" i="1" kern="0" dirty="0" smtClean="0">
                <a:solidFill>
                  <a:srgbClr val="005A8B"/>
                </a:solidFill>
                <a:latin typeface="Times New Roman" pitchFamily="18" charset="0"/>
                <a:cs typeface="Times New Roman" pitchFamily="18" charset="0"/>
              </a:rPr>
              <a:t>Controller’s </a:t>
            </a:r>
            <a:r>
              <a:rPr lang="en-US" altLang="en-US" sz="2400" i="1" kern="0" dirty="0">
                <a:solidFill>
                  <a:srgbClr val="005A8B"/>
                </a:solidFill>
                <a:latin typeface="Times New Roman" pitchFamily="18" charset="0"/>
                <a:cs typeface="Times New Roman" pitchFamily="18" charset="0"/>
              </a:rPr>
              <a:t>Office, Office of Budget &amp; Financial </a:t>
            </a:r>
            <a:r>
              <a:rPr lang="en-US" altLang="en-US" sz="2400" i="1" kern="0" dirty="0" smtClean="0">
                <a:solidFill>
                  <a:srgbClr val="005A8B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lv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defRPr/>
            </a:pPr>
            <a:r>
              <a:rPr lang="en-US" altLang="en-US" sz="2400" i="1" kern="0" dirty="0">
                <a:solidFill>
                  <a:srgbClr val="005A8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kern="0" dirty="0" smtClean="0">
                <a:solidFill>
                  <a:srgbClr val="005A8B"/>
                </a:solidFill>
                <a:latin typeface="Times New Roman" pitchFamily="18" charset="0"/>
                <a:cs typeface="Times New Roman" pitchFamily="18" charset="0"/>
              </a:rPr>
              <a:t>      Planning</a:t>
            </a:r>
            <a:r>
              <a:rPr lang="en-US" altLang="en-US" sz="2400" i="1" kern="0" dirty="0">
                <a:solidFill>
                  <a:srgbClr val="005A8B"/>
                </a:solidFill>
                <a:latin typeface="Times New Roman" pitchFamily="18" charset="0"/>
                <a:cs typeface="Times New Roman" pitchFamily="18" charset="0"/>
              </a:rPr>
              <a:t>, Office of Research &amp; Sponsored Programs</a:t>
            </a:r>
            <a:r>
              <a:rPr lang="en-US" altLang="en-US" sz="2400" kern="0" dirty="0">
                <a:solidFill>
                  <a:srgbClr val="005A8B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solidFill>
                <a:srgbClr val="005A8B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812800" y="457200"/>
            <a:ext cx="9550400" cy="990600"/>
          </a:xfrm>
          <a:prstGeom prst="rect">
            <a:avLst/>
          </a:prstGeom>
          <a:solidFill>
            <a:schemeClr val="accent5">
              <a:lumMod val="9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old" pitchFamily="1" charset="0"/>
                <a:ea typeface="ヒラギノ角ゴ Pro W3" charset="-128"/>
                <a:cs typeface="ヒラギノ角ゴ Pro W3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old" pitchFamily="1" charset="0"/>
                <a:ea typeface="ヒラギノ角ゴ Pro W3" charset="-128"/>
                <a:cs typeface="ヒラギノ角ゴ Pro W3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old" pitchFamily="1" charset="0"/>
                <a:ea typeface="ヒラギノ角ゴ Pro W3" charset="-128"/>
                <a:cs typeface="ヒラギノ角ゴ Pro W3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Bold" pitchFamily="1" charset="0"/>
                <a:ea typeface="ヒラギノ角ゴ Pro W3" charset="-128"/>
                <a:cs typeface="ヒラギノ角ゴ Pro W3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005389"/>
                </a:solidFill>
                <a:latin typeface="Arial Bold" pitchFamily="1" charset="0"/>
                <a:ea typeface="ヒラギノ角ゴ Pro W3" charset="-128"/>
                <a:cs typeface="ヒラギノ角ゴ Pro W3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005389"/>
                </a:solidFill>
                <a:latin typeface="Arial Bold" pitchFamily="1" charset="0"/>
                <a:ea typeface="ヒラギノ角ゴ Pro W3" charset="-128"/>
                <a:cs typeface="ヒラギノ角ゴ Pro W3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005389"/>
                </a:solidFill>
                <a:latin typeface="Arial Bold" pitchFamily="1" charset="0"/>
                <a:ea typeface="ヒラギノ角ゴ Pro W3" charset="-128"/>
                <a:cs typeface="ヒラギノ角ゴ Pro W3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005389"/>
                </a:solidFill>
                <a:latin typeface="Arial Bold" pitchFamily="1" charset="0"/>
                <a:ea typeface="ヒラギノ角ゴ Pro W3" charset="-128"/>
                <a:cs typeface="ヒラギノ角ゴ Pro W3" charset="-128"/>
              </a:defRPr>
            </a:lvl9pPr>
          </a:lstStyle>
          <a:p>
            <a:pPr algn="ctr">
              <a:defRPr/>
            </a:pPr>
            <a:r>
              <a:rPr lang="en-US" altLang="en-US" b="1" kern="0" smtClean="0">
                <a:latin typeface="Times New Roman" pitchFamily="18" charset="0"/>
                <a:cs typeface="Times New Roman" pitchFamily="18" charset="0"/>
              </a:rPr>
              <a:t>Chart of Accounts:</a:t>
            </a:r>
            <a:br>
              <a:rPr lang="en-US" altLang="en-US" b="1" kern="0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b="1" kern="0" smtClean="0">
                <a:latin typeface="Times New Roman" pitchFamily="18" charset="0"/>
                <a:cs typeface="Times New Roman" pitchFamily="18" charset="0"/>
              </a:rPr>
              <a:t>Chartfield Strings</a:t>
            </a:r>
            <a:endParaRPr lang="en-US" altLang="en-US" b="1" kern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77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9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Chart of Accounts:</a:t>
            </a:r>
            <a:br>
              <a:rPr lang="en-US" alt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Chartfield Strings</a:t>
            </a:r>
            <a:endParaRPr lang="en-US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130" y="1600200"/>
            <a:ext cx="10190922" cy="45720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alt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Within 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chart of </a:t>
            </a:r>
            <a:r>
              <a:rPr lang="en-US" alt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accounts,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pool of university resources is identified by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several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pieces of information.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individual pieces,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fields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are called </a:t>
            </a:r>
            <a:r>
              <a:rPr lang="en-US" alt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chartfields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A set of chartfields are collectively referred to as </a:t>
            </a:r>
            <a:r>
              <a:rPr lang="en-US" alt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chartfield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strings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lvl="1" indent="0" eaLnBrk="1" hangingPunct="1">
              <a:buNone/>
              <a:defRPr/>
            </a:pPr>
            <a:endParaRPr lang="en-US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3" indent="0">
              <a:buNone/>
              <a:defRPr/>
            </a:pP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</a:t>
            </a:r>
            <a:r>
              <a:rPr lang="en-US" alt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Chartfield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strings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used to:</a:t>
            </a:r>
            <a:endParaRPr lang="en-US" alt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62263" lvl="1" indent="-411163"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itchFamily="18" charset="0"/>
              </a:rPr>
              <a:t>complete Personnel Action (PA)  forms</a:t>
            </a:r>
          </a:p>
          <a:p>
            <a:pPr marL="2862263" lvl="1" indent="-411163"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itchFamily="18" charset="0"/>
              </a:rPr>
              <a:t>submit travel reimbursement requests</a:t>
            </a:r>
          </a:p>
          <a:p>
            <a:pPr marL="2862263" lvl="1" indent="-411163"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itchFamily="18" charset="0"/>
              </a:rPr>
              <a:t>complete purchases in BuyWays</a:t>
            </a:r>
          </a:p>
          <a:p>
            <a:pPr marL="2862263" lvl="1" indent="-411163"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itchFamily="18" charset="0"/>
              </a:rPr>
              <a:t>reallocate ProCard expenditures</a:t>
            </a:r>
          </a:p>
          <a:p>
            <a:pPr marL="2862263" lvl="1" indent="-411163"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itchFamily="18" charset="0"/>
              </a:rPr>
              <a:t>look up account balances</a:t>
            </a:r>
          </a:p>
          <a:p>
            <a:pPr marL="2862263" lvl="1" indent="-411163"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itchFamily="18" charset="0"/>
              </a:rPr>
              <a:t>organize information in financial reports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29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9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Chart of Accounts:</a:t>
            </a:r>
            <a:br>
              <a:rPr lang="en-US" alt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Chartfield Strings</a:t>
            </a:r>
            <a:endParaRPr lang="en-US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1210" y="1600200"/>
            <a:ext cx="8773391" cy="505460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individual pieces, 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chartfields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include the following: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unit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Identifies data belonging to the campus within the UMass system</a:t>
            </a:r>
          </a:p>
          <a:p>
            <a:pPr marL="0" indent="0">
              <a:buNone/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  <a:defRPr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Identifies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pool of resources based on its source of revenue</a:t>
            </a:r>
          </a:p>
          <a:p>
            <a:pPr marL="0" indent="0">
              <a:buNone/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Identifies delegation of authority to a particular area </a:t>
            </a:r>
          </a:p>
          <a:p>
            <a:pPr marL="0" indent="0">
              <a:buNone/>
              <a:defRPr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Utilized for external financial reports, which identifies how resources are being used (e.g. for instruction, research, etc.)  </a:t>
            </a:r>
          </a:p>
          <a:p>
            <a:pPr marL="0" indent="0">
              <a:buNone/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/ Grant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  <a:defRPr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Identifies sponsored or non-sponsored projects</a:t>
            </a:r>
          </a:p>
          <a:p>
            <a:pPr marL="0" indent="0">
              <a:buNone/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Account Code</a:t>
            </a:r>
          </a:p>
          <a:p>
            <a:pPr marL="0" indent="0">
              <a:buNone/>
              <a:defRPr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Identifies the type of commodity or service purchased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48132" name="TextBox 5"/>
          <p:cNvSpPr txBox="1">
            <a:spLocks noChangeArrowheads="1"/>
          </p:cNvSpPr>
          <p:nvPr/>
        </p:nvSpPr>
        <p:spPr bwMode="auto">
          <a:xfrm>
            <a:off x="8395494" y="2963334"/>
            <a:ext cx="165258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 sz="2000"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1pPr>
            <a:lvl2pPr marL="742950" indent="-28575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2pPr>
            <a:lvl3pPr marL="1143000" indent="-228600">
              <a:spcBef>
                <a:spcPct val="20000"/>
              </a:spcBef>
              <a:buClr>
                <a:srgbClr val="005389"/>
              </a:buClr>
              <a:buSzPct val="75000"/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3pPr>
            <a:lvl4pPr marL="1600200" indent="-22860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4pPr>
            <a:lvl5pPr marL="2057400" indent="-22860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400" i="1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1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speedtype</a:t>
            </a:r>
            <a:r>
              <a:rPr lang="en-US" altLang="en-US" sz="1400" i="1">
                <a:latin typeface="Times New Roman" panose="02020603050405020304" pitchFamily="18" charset="0"/>
                <a:cs typeface="Times New Roman" panose="02020603050405020304" pitchFamily="18" charset="0"/>
              </a:rPr>
              <a:t> is a shortcut for a department / fund combination.</a:t>
            </a:r>
          </a:p>
        </p:txBody>
      </p:sp>
      <p:sp>
        <p:nvSpPr>
          <p:cNvPr id="48133" name="Rounded Rectangle 6"/>
          <p:cNvSpPr>
            <a:spLocks noChangeArrowheads="1"/>
          </p:cNvSpPr>
          <p:nvPr/>
        </p:nvSpPr>
        <p:spPr bwMode="auto">
          <a:xfrm>
            <a:off x="8535988" y="2952221"/>
            <a:ext cx="1371600" cy="946150"/>
          </a:xfrm>
          <a:prstGeom prst="roundRect">
            <a:avLst>
              <a:gd name="adj" fmla="val 16667"/>
            </a:avLst>
          </a:prstGeom>
          <a:noFill/>
          <a:ln w="19050" algn="ctr">
            <a:solidFill>
              <a:srgbClr val="FFC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 sz="2000"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1pPr>
            <a:lvl2pPr marL="742950" indent="-28575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2pPr>
            <a:lvl3pPr marL="1143000" indent="-228600">
              <a:spcBef>
                <a:spcPct val="20000"/>
              </a:spcBef>
              <a:buClr>
                <a:srgbClr val="005389"/>
              </a:buClr>
              <a:buSzPct val="75000"/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3pPr>
            <a:lvl4pPr marL="1600200" indent="-22860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4pPr>
            <a:lvl5pPr marL="2057400" indent="-22860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2400"/>
          </a:p>
        </p:txBody>
      </p:sp>
      <p:sp>
        <p:nvSpPr>
          <p:cNvPr id="48134" name="Rounded Rectangle 7"/>
          <p:cNvSpPr>
            <a:spLocks noChangeArrowheads="1"/>
          </p:cNvSpPr>
          <p:nvPr/>
        </p:nvSpPr>
        <p:spPr bwMode="auto">
          <a:xfrm>
            <a:off x="8535988" y="5465766"/>
            <a:ext cx="1371600" cy="796925"/>
          </a:xfrm>
          <a:prstGeom prst="roundRect">
            <a:avLst>
              <a:gd name="adj" fmla="val 16667"/>
            </a:avLst>
          </a:prstGeom>
          <a:noFill/>
          <a:ln w="19050" algn="ctr">
            <a:solidFill>
              <a:srgbClr val="FFC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 sz="2000"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1pPr>
            <a:lvl2pPr marL="742950" indent="-28575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2pPr>
            <a:lvl3pPr marL="1143000" indent="-228600">
              <a:spcBef>
                <a:spcPct val="20000"/>
              </a:spcBef>
              <a:buClr>
                <a:srgbClr val="005389"/>
              </a:buClr>
              <a:buSzPct val="75000"/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3pPr>
            <a:lvl4pPr marL="1600200" indent="-22860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4pPr>
            <a:lvl5pPr marL="2057400" indent="-22860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2400"/>
          </a:p>
        </p:txBody>
      </p:sp>
      <p:sp>
        <p:nvSpPr>
          <p:cNvPr id="48135" name="TextBox 3"/>
          <p:cNvSpPr txBox="1">
            <a:spLocks noChangeArrowheads="1"/>
          </p:cNvSpPr>
          <p:nvPr/>
        </p:nvSpPr>
        <p:spPr bwMode="auto">
          <a:xfrm>
            <a:off x="8502650" y="5495926"/>
            <a:ext cx="1403351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 sz="2000"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1pPr>
            <a:lvl2pPr marL="742950" indent="-28575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2pPr>
            <a:lvl3pPr marL="1143000" indent="-228600">
              <a:spcBef>
                <a:spcPct val="20000"/>
              </a:spcBef>
              <a:buClr>
                <a:srgbClr val="005389"/>
              </a:buClr>
              <a:buSzPct val="75000"/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3pPr>
            <a:lvl4pPr marL="1600200" indent="-22860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4pPr>
            <a:lvl5pPr marL="2057400" indent="-22860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400" i="1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1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subsidiary</a:t>
            </a:r>
            <a:r>
              <a:rPr lang="en-US" altLang="en-US" sz="1400" i="1">
                <a:latin typeface="Times New Roman" panose="02020603050405020304" pitchFamily="18" charset="0"/>
                <a:cs typeface="Times New Roman" panose="02020603050405020304" pitchFamily="18" charset="0"/>
              </a:rPr>
              <a:t> is a grouping of account codes.</a:t>
            </a:r>
          </a:p>
        </p:txBody>
      </p:sp>
    </p:spTree>
    <p:extLst>
      <p:ext uri="{BB962C8B-B14F-4D97-AF65-F5344CB8AC3E}">
        <p14:creationId xmlns:p14="http://schemas.microsoft.com/office/powerpoint/2010/main" val="60690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9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Chart of Accounts:</a:t>
            </a:r>
            <a:br>
              <a:rPr lang="en-US" alt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Chartfield String Example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43090" y="3671888"/>
          <a:ext cx="8305801" cy="1158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7580"/>
                <a:gridCol w="1009823"/>
                <a:gridCol w="1524001"/>
                <a:gridCol w="990601"/>
                <a:gridCol w="1905001"/>
                <a:gridCol w="762000"/>
                <a:gridCol w="1066795"/>
              </a:tblGrid>
              <a:tr h="57943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Business Unit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Fund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Department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 Code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Project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 Grant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Class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Account Code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UMBOS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53106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B008300000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B00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S20120000019939</a:t>
                      </a:r>
                    </a:p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734200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49182" name="Group 4"/>
          <p:cNvGrpSpPr>
            <a:grpSpLocks/>
          </p:cNvGrpSpPr>
          <p:nvPr/>
        </p:nvGrpSpPr>
        <p:grpSpPr bwMode="auto">
          <a:xfrm>
            <a:off x="1469493" y="4495801"/>
            <a:ext cx="1697835" cy="1123950"/>
            <a:chOff x="1584" y="1509"/>
            <a:chExt cx="1056" cy="708"/>
          </a:xfrm>
        </p:grpSpPr>
        <p:sp>
          <p:nvSpPr>
            <p:cNvPr id="49221" name="Text Box 5"/>
            <p:cNvSpPr txBox="1">
              <a:spLocks noChangeArrowheads="1"/>
            </p:cNvSpPr>
            <p:nvPr/>
          </p:nvSpPr>
          <p:spPr bwMode="auto">
            <a:xfrm>
              <a:off x="1584" y="1771"/>
              <a:ext cx="1056" cy="446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 sz="2000"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5389"/>
                </a:buClr>
                <a:buSzPct val="75000"/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altLang="en-US" sz="1200" baseline="30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st</a:t>
              </a: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character: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 </a:t>
              </a:r>
              <a:r>
                <a:rPr lang="en-US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 </a:t>
              </a:r>
              <a:r>
                <a:rPr lang="en-US" alt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State Funds</a:t>
              </a:r>
              <a:endPara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 </a:t>
              </a:r>
              <a:r>
                <a:rPr lang="en-US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 </a:t>
              </a:r>
              <a:r>
                <a:rPr lang="en-US" alt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Trust Funds</a:t>
              </a:r>
              <a:endPara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222" name="Line 6"/>
            <p:cNvSpPr>
              <a:spLocks noChangeShapeType="1"/>
            </p:cNvSpPr>
            <p:nvPr/>
          </p:nvSpPr>
          <p:spPr bwMode="auto">
            <a:xfrm flipV="1">
              <a:off x="2640" y="1509"/>
              <a:ext cx="0" cy="5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5A8B"/>
                </a:solidFill>
              </a:endParaRPr>
            </a:p>
          </p:txBody>
        </p:sp>
      </p:grpSp>
      <p:grpSp>
        <p:nvGrpSpPr>
          <p:cNvPr id="49183" name="Group 7"/>
          <p:cNvGrpSpPr>
            <a:grpSpLocks/>
          </p:cNvGrpSpPr>
          <p:nvPr/>
        </p:nvGrpSpPr>
        <p:grpSpPr bwMode="auto">
          <a:xfrm>
            <a:off x="3293537" y="4492098"/>
            <a:ext cx="1488553" cy="2251076"/>
            <a:chOff x="2832" y="1344"/>
            <a:chExt cx="1470" cy="1418"/>
          </a:xfrm>
        </p:grpSpPr>
        <p:sp>
          <p:nvSpPr>
            <p:cNvPr id="49219" name="Text Box 8"/>
            <p:cNvSpPr txBox="1">
              <a:spLocks noChangeArrowheads="1"/>
            </p:cNvSpPr>
            <p:nvPr/>
          </p:nvSpPr>
          <p:spPr bwMode="auto">
            <a:xfrm>
              <a:off x="2832" y="2006"/>
              <a:ext cx="1470" cy="75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 sz="2000"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5389"/>
                </a:buClr>
                <a:buSzPct val="75000"/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1200" baseline="30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nd</a:t>
              </a: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character: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1, 2 </a:t>
              </a:r>
              <a:r>
                <a:rPr lang="en-US" alt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 </a:t>
              </a: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Unrestricted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 = Restricted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 = Loan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 = Plant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 = Agency</a:t>
              </a:r>
            </a:p>
          </p:txBody>
        </p:sp>
        <p:sp>
          <p:nvSpPr>
            <p:cNvPr id="49220" name="Line 9"/>
            <p:cNvSpPr>
              <a:spLocks noChangeShapeType="1"/>
            </p:cNvSpPr>
            <p:nvPr/>
          </p:nvSpPr>
          <p:spPr bwMode="auto">
            <a:xfrm flipH="1" flipV="1">
              <a:off x="2832" y="1344"/>
              <a:ext cx="0" cy="72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5A8B"/>
                </a:solidFill>
              </a:endParaRPr>
            </a:p>
          </p:txBody>
        </p:sp>
      </p:grpSp>
      <p:grpSp>
        <p:nvGrpSpPr>
          <p:cNvPr id="49184" name="Group 10"/>
          <p:cNvGrpSpPr>
            <a:grpSpLocks/>
          </p:cNvGrpSpPr>
          <p:nvPr/>
        </p:nvGrpSpPr>
        <p:grpSpPr bwMode="auto">
          <a:xfrm>
            <a:off x="3488261" y="4492542"/>
            <a:ext cx="1293827" cy="996366"/>
            <a:chOff x="3120" y="1158"/>
            <a:chExt cx="525" cy="748"/>
          </a:xfrm>
        </p:grpSpPr>
        <p:sp>
          <p:nvSpPr>
            <p:cNvPr id="49217" name="Text Box 11"/>
            <p:cNvSpPr txBox="1">
              <a:spLocks noChangeArrowheads="1"/>
            </p:cNvSpPr>
            <p:nvPr/>
          </p:nvSpPr>
          <p:spPr bwMode="auto">
            <a:xfrm>
              <a:off x="3120" y="1536"/>
              <a:ext cx="525" cy="37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 sz="2000"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5389"/>
                </a:buClr>
                <a:buSzPct val="75000"/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Last 3 characters: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Further </a:t>
              </a:r>
              <a:r>
                <a:rPr lang="en-US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detail</a:t>
              </a:r>
            </a:p>
          </p:txBody>
        </p:sp>
        <p:sp>
          <p:nvSpPr>
            <p:cNvPr id="49218" name="Line 12"/>
            <p:cNvSpPr>
              <a:spLocks noChangeShapeType="1"/>
            </p:cNvSpPr>
            <p:nvPr/>
          </p:nvSpPr>
          <p:spPr bwMode="auto">
            <a:xfrm flipH="1" flipV="1">
              <a:off x="3120" y="1158"/>
              <a:ext cx="0" cy="47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5A8B"/>
                </a:solidFill>
              </a:endParaRPr>
            </a:p>
          </p:txBody>
        </p:sp>
      </p:grpSp>
      <p:grpSp>
        <p:nvGrpSpPr>
          <p:cNvPr id="49185" name="Group 4"/>
          <p:cNvGrpSpPr>
            <a:grpSpLocks/>
          </p:cNvGrpSpPr>
          <p:nvPr/>
        </p:nvGrpSpPr>
        <p:grpSpPr bwMode="auto">
          <a:xfrm rot="10800000">
            <a:off x="4193119" y="1981197"/>
            <a:ext cx="2301389" cy="1692294"/>
            <a:chOff x="1377" y="1294"/>
            <a:chExt cx="1023" cy="891"/>
          </a:xfrm>
        </p:grpSpPr>
        <p:sp>
          <p:nvSpPr>
            <p:cNvPr id="49215" name="Text Box 5"/>
            <p:cNvSpPr txBox="1">
              <a:spLocks noChangeArrowheads="1"/>
            </p:cNvSpPr>
            <p:nvPr/>
          </p:nvSpPr>
          <p:spPr bwMode="auto">
            <a:xfrm rot="10800000">
              <a:off x="1377" y="2023"/>
              <a:ext cx="1023" cy="16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 sz="2000"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5389"/>
                </a:buClr>
                <a:buSzPct val="75000"/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altLang="en-US" sz="1200" baseline="30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st</a:t>
              </a: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character: </a:t>
              </a:r>
              <a:r>
                <a:rPr lang="en-US" alt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Identifies </a:t>
              </a:r>
              <a:r>
                <a:rPr lang="en-US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campus</a:t>
              </a:r>
            </a:p>
          </p:txBody>
        </p:sp>
        <p:sp>
          <p:nvSpPr>
            <p:cNvPr id="49216" name="Line 6"/>
            <p:cNvSpPr>
              <a:spLocks noChangeShapeType="1"/>
            </p:cNvSpPr>
            <p:nvPr/>
          </p:nvSpPr>
          <p:spPr bwMode="auto">
            <a:xfrm flipH="1" flipV="1">
              <a:off x="2400" y="1294"/>
              <a:ext cx="0" cy="8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5A8B"/>
                </a:solidFill>
              </a:endParaRPr>
            </a:p>
          </p:txBody>
        </p:sp>
      </p:grpSp>
      <p:grpSp>
        <p:nvGrpSpPr>
          <p:cNvPr id="49186" name="Group 4"/>
          <p:cNvGrpSpPr>
            <a:grpSpLocks/>
          </p:cNvGrpSpPr>
          <p:nvPr/>
        </p:nvGrpSpPr>
        <p:grpSpPr bwMode="auto">
          <a:xfrm rot="10800000">
            <a:off x="2154243" y="2048934"/>
            <a:ext cx="1516063" cy="1628780"/>
            <a:chOff x="1445" y="1344"/>
            <a:chExt cx="955" cy="841"/>
          </a:xfrm>
        </p:grpSpPr>
        <p:sp>
          <p:nvSpPr>
            <p:cNvPr id="49213" name="Text Box 5"/>
            <p:cNvSpPr txBox="1">
              <a:spLocks noChangeArrowheads="1"/>
            </p:cNvSpPr>
            <p:nvPr/>
          </p:nvSpPr>
          <p:spPr bwMode="auto">
            <a:xfrm rot="10800000">
              <a:off x="1445" y="1930"/>
              <a:ext cx="955" cy="255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 sz="2000"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5389"/>
                </a:buClr>
                <a:buSzPct val="75000"/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altLang="en-US" sz="1200" baseline="30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st</a:t>
              </a:r>
              <a:r>
                <a:rPr lang="en-US" alt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 characters:</a:t>
              </a:r>
              <a:endPara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Identifies system</a:t>
              </a:r>
            </a:p>
          </p:txBody>
        </p:sp>
        <p:sp>
          <p:nvSpPr>
            <p:cNvPr id="49214" name="Line 6"/>
            <p:cNvSpPr>
              <a:spLocks noChangeShapeType="1"/>
            </p:cNvSpPr>
            <p:nvPr/>
          </p:nvSpPr>
          <p:spPr bwMode="auto">
            <a:xfrm flipH="1" flipV="1">
              <a:off x="2400" y="1344"/>
              <a:ext cx="0" cy="84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5A8B"/>
                </a:solidFill>
              </a:endParaRPr>
            </a:p>
          </p:txBody>
        </p:sp>
      </p:grpSp>
      <p:grpSp>
        <p:nvGrpSpPr>
          <p:cNvPr id="49187" name="Group 4"/>
          <p:cNvGrpSpPr>
            <a:grpSpLocks/>
          </p:cNvGrpSpPr>
          <p:nvPr/>
        </p:nvGrpSpPr>
        <p:grpSpPr bwMode="auto">
          <a:xfrm rot="10800000">
            <a:off x="2443164" y="2652185"/>
            <a:ext cx="1516063" cy="1025528"/>
            <a:chOff x="1445" y="1344"/>
            <a:chExt cx="955" cy="545"/>
          </a:xfrm>
        </p:grpSpPr>
        <p:sp>
          <p:nvSpPr>
            <p:cNvPr id="49211" name="Text Box 5"/>
            <p:cNvSpPr txBox="1">
              <a:spLocks noChangeArrowheads="1"/>
            </p:cNvSpPr>
            <p:nvPr/>
          </p:nvSpPr>
          <p:spPr bwMode="auto">
            <a:xfrm rot="10800000">
              <a:off x="1445" y="1625"/>
              <a:ext cx="955" cy="26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 sz="2000"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5389"/>
                </a:buClr>
                <a:buSzPct val="75000"/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r>
                <a:rPr lang="en-US" alt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ast </a:t>
              </a:r>
              <a:r>
                <a:rPr lang="en-US" alt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 </a:t>
              </a: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characters:</a:t>
              </a:r>
              <a:endPara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Identifies campus</a:t>
              </a:r>
            </a:p>
          </p:txBody>
        </p:sp>
        <p:sp>
          <p:nvSpPr>
            <p:cNvPr id="49212" name="Line 6"/>
            <p:cNvSpPr>
              <a:spLocks noChangeShapeType="1"/>
            </p:cNvSpPr>
            <p:nvPr/>
          </p:nvSpPr>
          <p:spPr bwMode="auto">
            <a:xfrm flipH="1" flipV="1">
              <a:off x="2400" y="1344"/>
              <a:ext cx="0" cy="53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5A8B"/>
                </a:solidFill>
              </a:endParaRPr>
            </a:p>
          </p:txBody>
        </p:sp>
      </p:grpSp>
      <p:sp>
        <p:nvSpPr>
          <p:cNvPr id="49188" name="Line 9"/>
          <p:cNvSpPr>
            <a:spLocks noChangeShapeType="1"/>
          </p:cNvSpPr>
          <p:nvPr/>
        </p:nvSpPr>
        <p:spPr bwMode="auto">
          <a:xfrm rot="10800000" flipH="1" flipV="1">
            <a:off x="4392088" y="2671851"/>
            <a:ext cx="0" cy="10058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5A8B"/>
              </a:solidFill>
            </a:endParaRPr>
          </a:p>
        </p:txBody>
      </p:sp>
      <p:sp>
        <p:nvSpPr>
          <p:cNvPr id="49189" name="Text Box 5"/>
          <p:cNvSpPr txBox="1">
            <a:spLocks noChangeArrowheads="1"/>
          </p:cNvSpPr>
          <p:nvPr/>
        </p:nvSpPr>
        <p:spPr bwMode="auto">
          <a:xfrm>
            <a:off x="4392088" y="2411942"/>
            <a:ext cx="2252535" cy="307777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 sz="2000"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1pPr>
            <a:lvl2pPr marL="742950" indent="-28575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2pPr>
            <a:lvl3pPr marL="1143000" indent="-228600">
              <a:spcBef>
                <a:spcPct val="20000"/>
              </a:spcBef>
              <a:buClr>
                <a:srgbClr val="005389"/>
              </a:buClr>
              <a:buSzPct val="75000"/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3pPr>
            <a:lvl4pPr marL="1600200" indent="-22860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4pPr>
            <a:lvl5pPr marL="2057400" indent="-22860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1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 characters: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endParaRPr lang="en-US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9190" name="Group 4"/>
          <p:cNvGrpSpPr>
            <a:grpSpLocks/>
          </p:cNvGrpSpPr>
          <p:nvPr/>
        </p:nvGrpSpPr>
        <p:grpSpPr bwMode="auto">
          <a:xfrm rot="10800000">
            <a:off x="4765360" y="2787119"/>
            <a:ext cx="1991039" cy="884388"/>
            <a:chOff x="1407" y="1502"/>
            <a:chExt cx="997" cy="683"/>
          </a:xfrm>
        </p:grpSpPr>
        <p:sp>
          <p:nvSpPr>
            <p:cNvPr id="49209" name="Text Box 5"/>
            <p:cNvSpPr txBox="1">
              <a:spLocks noChangeArrowheads="1"/>
            </p:cNvSpPr>
            <p:nvPr/>
          </p:nvSpPr>
          <p:spPr bwMode="auto">
            <a:xfrm rot="10800000">
              <a:off x="1407" y="1971"/>
              <a:ext cx="993" cy="21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 sz="2000"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5389"/>
                </a:buClr>
                <a:buSzPct val="75000"/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 characters: Sub-department</a:t>
              </a:r>
              <a:endPara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210" name="Line 6"/>
            <p:cNvSpPr>
              <a:spLocks noChangeShapeType="1"/>
            </p:cNvSpPr>
            <p:nvPr/>
          </p:nvSpPr>
          <p:spPr bwMode="auto">
            <a:xfrm flipV="1">
              <a:off x="2400" y="1502"/>
              <a:ext cx="4" cy="49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5A8B"/>
                </a:solidFill>
              </a:endParaRPr>
            </a:p>
          </p:txBody>
        </p:sp>
      </p:grpSp>
      <p:grpSp>
        <p:nvGrpSpPr>
          <p:cNvPr id="49191" name="Group 4"/>
          <p:cNvGrpSpPr>
            <a:grpSpLocks/>
          </p:cNvGrpSpPr>
          <p:nvPr/>
        </p:nvGrpSpPr>
        <p:grpSpPr bwMode="auto">
          <a:xfrm rot="10800000">
            <a:off x="5042432" y="3131796"/>
            <a:ext cx="1713968" cy="548713"/>
            <a:chOff x="1222" y="1684"/>
            <a:chExt cx="1178" cy="536"/>
          </a:xfrm>
        </p:grpSpPr>
        <p:sp>
          <p:nvSpPr>
            <p:cNvPr id="49207" name="Text Box 5"/>
            <p:cNvSpPr txBox="1">
              <a:spLocks noChangeArrowheads="1"/>
            </p:cNvSpPr>
            <p:nvPr/>
          </p:nvSpPr>
          <p:spPr bwMode="auto">
            <a:xfrm rot="10800000">
              <a:off x="1222" y="1949"/>
              <a:ext cx="1178" cy="271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 sz="2000"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5389"/>
                </a:buClr>
                <a:buSzPct val="75000"/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 </a:t>
              </a:r>
              <a:r>
                <a:rPr lang="en-US" alt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characters : </a:t>
              </a:r>
              <a:r>
                <a:rPr lang="en-US" altLang="en-US" sz="11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Cost </a:t>
              </a:r>
              <a:r>
                <a:rPr lang="en-US" alt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center</a:t>
              </a:r>
              <a:endParaRPr lang="en-US" altLang="en-US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208" name="Line 6"/>
            <p:cNvSpPr>
              <a:spLocks noChangeShapeType="1"/>
            </p:cNvSpPr>
            <p:nvPr/>
          </p:nvSpPr>
          <p:spPr bwMode="auto">
            <a:xfrm flipH="1" flipV="1">
              <a:off x="2400" y="1684"/>
              <a:ext cx="0" cy="26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5A8B"/>
                </a:solidFill>
              </a:endParaRPr>
            </a:p>
          </p:txBody>
        </p:sp>
      </p:grpSp>
      <p:grpSp>
        <p:nvGrpSpPr>
          <p:cNvPr id="49192" name="Group 7"/>
          <p:cNvGrpSpPr>
            <a:grpSpLocks/>
          </p:cNvGrpSpPr>
          <p:nvPr/>
        </p:nvGrpSpPr>
        <p:grpSpPr bwMode="auto">
          <a:xfrm>
            <a:off x="5794377" y="4495803"/>
            <a:ext cx="2519891" cy="2048930"/>
            <a:chOff x="2832" y="1387"/>
            <a:chExt cx="1470" cy="1131"/>
          </a:xfrm>
        </p:grpSpPr>
        <p:sp>
          <p:nvSpPr>
            <p:cNvPr id="49205" name="Text Box 8"/>
            <p:cNvSpPr txBox="1">
              <a:spLocks noChangeArrowheads="1"/>
            </p:cNvSpPr>
            <p:nvPr/>
          </p:nvSpPr>
          <p:spPr bwMode="auto">
            <a:xfrm>
              <a:off x="2832" y="1646"/>
              <a:ext cx="1470" cy="87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 sz="2000"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5389"/>
                </a:buClr>
                <a:buSzPct val="75000"/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altLang="en-US" sz="1200" baseline="30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st</a:t>
              </a: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character: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 </a:t>
              </a:r>
              <a:r>
                <a:rPr lang="en-US" alt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 Financial </a:t>
              </a: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Aid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 = General Operating Fund Projects</a:t>
              </a:r>
              <a:endPara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 = State </a:t>
              </a: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Specials</a:t>
              </a:r>
              <a:endPara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 = Facility Projects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 = Other Campus </a:t>
              </a: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Projects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 = Restricted Gifts</a:t>
              </a:r>
              <a:endPara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 = Sponsored Agreements</a:t>
              </a:r>
            </a:p>
          </p:txBody>
        </p:sp>
        <p:sp>
          <p:nvSpPr>
            <p:cNvPr id="49206" name="Line 9"/>
            <p:cNvSpPr>
              <a:spLocks noChangeShapeType="1"/>
            </p:cNvSpPr>
            <p:nvPr/>
          </p:nvSpPr>
          <p:spPr bwMode="auto">
            <a:xfrm flipH="1" flipV="1">
              <a:off x="3328" y="1387"/>
              <a:ext cx="0" cy="2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5A8B"/>
                </a:solidFill>
              </a:endParaRPr>
            </a:p>
          </p:txBody>
        </p:sp>
      </p:grpSp>
      <p:grpSp>
        <p:nvGrpSpPr>
          <p:cNvPr id="49193" name="Group 10"/>
          <p:cNvGrpSpPr>
            <a:grpSpLocks/>
          </p:cNvGrpSpPr>
          <p:nvPr/>
        </p:nvGrpSpPr>
        <p:grpSpPr bwMode="auto">
          <a:xfrm rot="10800000">
            <a:off x="6864883" y="2719913"/>
            <a:ext cx="1356250" cy="944299"/>
            <a:chOff x="3120" y="944"/>
            <a:chExt cx="525" cy="942"/>
          </a:xfrm>
        </p:grpSpPr>
        <p:sp>
          <p:nvSpPr>
            <p:cNvPr id="49203" name="Text Box 11"/>
            <p:cNvSpPr txBox="1">
              <a:spLocks noChangeArrowheads="1"/>
            </p:cNvSpPr>
            <p:nvPr/>
          </p:nvSpPr>
          <p:spPr bwMode="auto">
            <a:xfrm rot="10800000">
              <a:off x="3120" y="1395"/>
              <a:ext cx="525" cy="491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 sz="2000"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5389"/>
                </a:buClr>
                <a:buSzPct val="75000"/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1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1100" baseline="30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nd</a:t>
              </a:r>
              <a:r>
                <a:rPr lang="en-US" alt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1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– last character</a:t>
              </a: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Further </a:t>
              </a:r>
              <a:r>
                <a:rPr lang="en-US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detail</a:t>
              </a:r>
            </a:p>
          </p:txBody>
        </p:sp>
        <p:sp>
          <p:nvSpPr>
            <p:cNvPr id="49204" name="Line 12"/>
            <p:cNvSpPr>
              <a:spLocks noChangeShapeType="1"/>
            </p:cNvSpPr>
            <p:nvPr/>
          </p:nvSpPr>
          <p:spPr bwMode="auto">
            <a:xfrm flipH="1" flipV="1">
              <a:off x="3645" y="944"/>
              <a:ext cx="0" cy="59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5A8B"/>
                </a:solidFill>
              </a:endParaRPr>
            </a:p>
          </p:txBody>
        </p:sp>
      </p:grpSp>
      <p:grpSp>
        <p:nvGrpSpPr>
          <p:cNvPr id="49194" name="Group 10"/>
          <p:cNvGrpSpPr>
            <a:grpSpLocks/>
          </p:cNvGrpSpPr>
          <p:nvPr/>
        </p:nvGrpSpPr>
        <p:grpSpPr bwMode="auto">
          <a:xfrm rot="10800000">
            <a:off x="8299445" y="2667004"/>
            <a:ext cx="833439" cy="1006475"/>
            <a:chOff x="3120" y="1252"/>
            <a:chExt cx="525" cy="634"/>
          </a:xfrm>
        </p:grpSpPr>
        <p:sp>
          <p:nvSpPr>
            <p:cNvPr id="49201" name="Text Box 11"/>
            <p:cNvSpPr txBox="1">
              <a:spLocks noChangeArrowheads="1"/>
            </p:cNvSpPr>
            <p:nvPr/>
          </p:nvSpPr>
          <p:spPr bwMode="auto">
            <a:xfrm rot="10800000">
              <a:off x="3120" y="1556"/>
              <a:ext cx="525" cy="33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 sz="2000"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5389"/>
                </a:buClr>
                <a:buSzPct val="75000"/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400">
                  <a:latin typeface="Times New Roman" panose="02020603050405020304" pitchFamily="18" charset="0"/>
                  <a:cs typeface="Times New Roman" panose="02020603050405020304" pitchFamily="18" charset="0"/>
                </a:rPr>
                <a:t>Not used at UMB</a:t>
              </a:r>
            </a:p>
          </p:txBody>
        </p:sp>
        <p:sp>
          <p:nvSpPr>
            <p:cNvPr id="49202" name="Line 12"/>
            <p:cNvSpPr>
              <a:spLocks noChangeShapeType="1"/>
            </p:cNvSpPr>
            <p:nvPr/>
          </p:nvSpPr>
          <p:spPr bwMode="auto">
            <a:xfrm flipH="1" flipV="1">
              <a:off x="3400" y="1252"/>
              <a:ext cx="0" cy="29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5A8B"/>
                </a:solidFill>
              </a:endParaRPr>
            </a:p>
          </p:txBody>
        </p:sp>
      </p:grpSp>
      <p:grpSp>
        <p:nvGrpSpPr>
          <p:cNvPr id="49195" name="Group 7"/>
          <p:cNvGrpSpPr>
            <a:grpSpLocks/>
          </p:cNvGrpSpPr>
          <p:nvPr/>
        </p:nvGrpSpPr>
        <p:grpSpPr bwMode="auto">
          <a:xfrm>
            <a:off x="8573047" y="4494213"/>
            <a:ext cx="1493837" cy="2050519"/>
            <a:chOff x="2832" y="1387"/>
            <a:chExt cx="941" cy="1131"/>
          </a:xfrm>
        </p:grpSpPr>
        <p:sp>
          <p:nvSpPr>
            <p:cNvPr id="49199" name="Text Box 8"/>
            <p:cNvSpPr txBox="1">
              <a:spLocks noChangeArrowheads="1"/>
            </p:cNvSpPr>
            <p:nvPr/>
          </p:nvSpPr>
          <p:spPr bwMode="auto">
            <a:xfrm>
              <a:off x="2832" y="1646"/>
              <a:ext cx="941" cy="87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 sz="2000"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5389"/>
                </a:buClr>
                <a:buSzPct val="75000"/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altLang="en-US" sz="1200" baseline="30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st</a:t>
              </a: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character: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 </a:t>
              </a:r>
              <a:r>
                <a:rPr lang="en-US" alt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 Asset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 = Liability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 = Fund balance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 = Fund addition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 = Fund deduction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 = Revenue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 = Expenditure</a:t>
              </a:r>
            </a:p>
          </p:txBody>
        </p:sp>
        <p:sp>
          <p:nvSpPr>
            <p:cNvPr id="49200" name="Line 9"/>
            <p:cNvSpPr>
              <a:spLocks noChangeShapeType="1"/>
            </p:cNvSpPr>
            <p:nvPr/>
          </p:nvSpPr>
          <p:spPr bwMode="auto">
            <a:xfrm flipH="1" flipV="1">
              <a:off x="3327" y="1387"/>
              <a:ext cx="0" cy="2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5A8B"/>
                </a:solidFill>
              </a:endParaRPr>
            </a:p>
          </p:txBody>
        </p:sp>
      </p:grpSp>
      <p:grpSp>
        <p:nvGrpSpPr>
          <p:cNvPr id="49196" name="Group 10"/>
          <p:cNvGrpSpPr>
            <a:grpSpLocks/>
          </p:cNvGrpSpPr>
          <p:nvPr/>
        </p:nvGrpSpPr>
        <p:grpSpPr bwMode="auto">
          <a:xfrm rot="10800000">
            <a:off x="9547013" y="2349666"/>
            <a:ext cx="1399835" cy="1306345"/>
            <a:chOff x="3081" y="1247"/>
            <a:chExt cx="568" cy="1112"/>
          </a:xfrm>
        </p:grpSpPr>
        <p:sp>
          <p:nvSpPr>
            <p:cNvPr id="49197" name="Text Box 11"/>
            <p:cNvSpPr txBox="1">
              <a:spLocks noChangeArrowheads="1"/>
            </p:cNvSpPr>
            <p:nvPr/>
          </p:nvSpPr>
          <p:spPr bwMode="auto">
            <a:xfrm rot="10800000">
              <a:off x="3081" y="1468"/>
              <a:ext cx="566" cy="891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 sz="2000"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5389"/>
                </a:buClr>
                <a:buSzPct val="75000"/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" panose="020B0604020202020204" pitchFamily="34" charset="0"/>
                  <a:ea typeface="ヒラギノ角ゴ Pro W3" pitchFamily="36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5389"/>
                </a:buClr>
                <a:buFont typeface="Lucida Grande" pitchFamily="36" charset="0"/>
                <a:buChar char="▸"/>
                <a:defRPr>
                  <a:solidFill>
                    <a:srgbClr val="005A8B"/>
                  </a:solidFill>
                  <a:latin typeface="Arial Bold" panose="020B0704020202020204" pitchFamily="34" charset="0"/>
                  <a:ea typeface="ヒラギノ角ゴ Pro W3" pitchFamily="36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1200" baseline="30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nd</a:t>
              </a: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– last </a:t>
              </a: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character:</a:t>
              </a:r>
              <a:endPara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r>
                <a:rPr lang="en-US" alt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Further </a:t>
              </a:r>
              <a:r>
                <a:rPr lang="en-US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detail </a:t>
              </a: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(e.g</a:t>
              </a:r>
              <a:r>
                <a:rPr lang="en-US" alt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., Office &amp; Administrative </a:t>
              </a:r>
              <a:r>
                <a:rPr lang="en-US" alt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Supplies)</a:t>
              </a:r>
              <a:endPara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198" name="Line 12"/>
            <p:cNvSpPr>
              <a:spLocks noChangeShapeType="1"/>
            </p:cNvSpPr>
            <p:nvPr/>
          </p:nvSpPr>
          <p:spPr bwMode="auto">
            <a:xfrm flipH="1" flipV="1">
              <a:off x="3649" y="1247"/>
              <a:ext cx="0" cy="5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5A8B"/>
                </a:solidFill>
              </a:endParaRPr>
            </a:p>
          </p:txBody>
        </p:sp>
      </p:grpSp>
      <p:sp>
        <p:nvSpPr>
          <p:cNvPr id="2" name="Rounded Rectangle 1"/>
          <p:cNvSpPr/>
          <p:nvPr/>
        </p:nvSpPr>
        <p:spPr bwMode="auto">
          <a:xfrm>
            <a:off x="4082522" y="4299395"/>
            <a:ext cx="599545" cy="264138"/>
          </a:xfrm>
          <a:prstGeom prst="roundRect">
            <a:avLst/>
          </a:prstGeom>
          <a:solidFill>
            <a:schemeClr val="accent1">
              <a:alpha val="37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charset="-128"/>
              <a:cs typeface="ヒラギノ角ゴ Pro W3" charset="-128"/>
            </a:endParaRPr>
          </a:p>
        </p:txBody>
      </p:sp>
      <p:sp>
        <p:nvSpPr>
          <p:cNvPr id="47" name="Rounded Rectangle 46"/>
          <p:cNvSpPr/>
          <p:nvPr/>
        </p:nvSpPr>
        <p:spPr bwMode="auto">
          <a:xfrm>
            <a:off x="4881571" y="4305255"/>
            <a:ext cx="350829" cy="264138"/>
          </a:xfrm>
          <a:prstGeom prst="roundRect">
            <a:avLst/>
          </a:prstGeom>
          <a:solidFill>
            <a:schemeClr val="tx1">
              <a:lumMod val="75000"/>
              <a:alpha val="2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charset="-128"/>
              <a:cs typeface="ヒラギノ角ゴ Pro W3" charset="-128"/>
            </a:endParaRPr>
          </a:p>
        </p:txBody>
      </p:sp>
      <p:sp>
        <p:nvSpPr>
          <p:cNvPr id="48" name="Rounded Rectangle 47"/>
          <p:cNvSpPr/>
          <p:nvPr/>
        </p:nvSpPr>
        <p:spPr bwMode="auto">
          <a:xfrm>
            <a:off x="4682608" y="4306273"/>
            <a:ext cx="198963" cy="257260"/>
          </a:xfrm>
          <a:prstGeom prst="roundRect">
            <a:avLst/>
          </a:prstGeom>
          <a:solidFill>
            <a:srgbClr val="00B050">
              <a:alpha val="24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charset="-128"/>
              <a:cs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213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2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9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en-US" altLang="en-US" b="1">
                <a:latin typeface="Times New Roman" pitchFamily="18" charset="0"/>
                <a:cs typeface="Times New Roman" pitchFamily="18" charset="0"/>
              </a:rPr>
              <a:t>Chart of Accounts:</a:t>
            </a:r>
            <a:br>
              <a:rPr lang="en-US" altLang="en-US" b="1">
                <a:latin typeface="Times New Roman" pitchFamily="18" charset="0"/>
                <a:cs typeface="Times New Roman" pitchFamily="18" charset="0"/>
              </a:rPr>
            </a:br>
            <a:r>
              <a:rPr lang="en-US" altLang="en-US" b="1">
                <a:latin typeface="Times New Roman" pitchFamily="18" charset="0"/>
                <a:cs typeface="Times New Roman" pitchFamily="18" charset="0"/>
              </a:rPr>
              <a:t>Fund</a:t>
            </a:r>
          </a:p>
        </p:txBody>
      </p:sp>
      <p:pic>
        <p:nvPicPr>
          <p:cNvPr id="5120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2744" y="1504352"/>
            <a:ext cx="5346126" cy="767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5" name="Oval 10"/>
          <p:cNvSpPr>
            <a:spLocks noChangeArrowheads="1"/>
          </p:cNvSpPr>
          <p:nvPr/>
        </p:nvSpPr>
        <p:spPr bwMode="auto">
          <a:xfrm>
            <a:off x="3801532" y="1439336"/>
            <a:ext cx="685800" cy="832980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 sz="2000"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1pPr>
            <a:lvl2pPr marL="742950" indent="-28575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2pPr>
            <a:lvl3pPr marL="1143000" indent="-228600">
              <a:spcBef>
                <a:spcPct val="20000"/>
              </a:spcBef>
              <a:buClr>
                <a:srgbClr val="005389"/>
              </a:buClr>
              <a:buSzPct val="75000"/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3pPr>
            <a:lvl4pPr marL="1600200" indent="-22860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4pPr>
            <a:lvl5pPr marL="2057400" indent="-22860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240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014332"/>
              </p:ext>
            </p:extLst>
          </p:nvPr>
        </p:nvGraphicFramePr>
        <p:xfrm>
          <a:off x="1905000" y="2827865"/>
          <a:ext cx="8746070" cy="3529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1055"/>
                <a:gridCol w="3519055"/>
                <a:gridCol w="3705960"/>
              </a:tblGrid>
              <a:tr h="343746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Fund</a:t>
                      </a:r>
                      <a:endParaRPr lang="en-US" sz="18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11000</a:t>
                      </a:r>
                    </a:p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51005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51006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51121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51161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51438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52129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53106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9525" marR="9525" marT="95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Fund Description</a:t>
                      </a:r>
                    </a:p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State – Main Allotment</a:t>
                      </a:r>
                    </a:p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In-State</a:t>
                      </a:r>
                      <a:r>
                        <a:rPr lang="en-US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Tuition</a:t>
                      </a:r>
                      <a:endParaRPr lang="en-US" sz="18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Out-of-State</a:t>
                      </a:r>
                      <a:r>
                        <a:rPr lang="en-US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Tuition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Educational Sales &amp; Services (ESS)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General Operating Fund (GOF)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Development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RTF-Boston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Federal Grants &amp; Contracts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9525" marR="9525" marT="95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Source</a:t>
                      </a:r>
                    </a:p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State funding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Tuition </a:t>
                      </a:r>
                      <a:r>
                        <a:rPr lang="en-US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&amp; Fees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Tuition </a:t>
                      </a:r>
                      <a:r>
                        <a:rPr lang="en-US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&amp; Fees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Incidental sales &amp;</a:t>
                      </a:r>
                      <a:r>
                        <a:rPr lang="en-US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services </a:t>
                      </a:r>
                      <a:r>
                        <a:rPr lang="en-US" sz="18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(tickets, etc.)</a:t>
                      </a:r>
                      <a:endParaRPr lang="en-US" sz="1800" b="0" i="1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Student</a:t>
                      </a:r>
                      <a:r>
                        <a:rPr lang="en-US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mandatory fees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Gifts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F&amp;A indirect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Federal Government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9525" marR="9525" marT="9526" marB="0" anchor="b">
                    <a:noFill/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767807" y="236816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 is sample of Funds and Descriptions: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141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9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en-US" altLang="en-US" b="1">
                <a:latin typeface="Times New Roman" pitchFamily="18" charset="0"/>
                <a:cs typeface="Times New Roman" pitchFamily="18" charset="0"/>
              </a:rPr>
              <a:t>Chart of Accounts:</a:t>
            </a:r>
            <a:br>
              <a:rPr lang="en-US" altLang="en-US" b="1">
                <a:latin typeface="Times New Roman" pitchFamily="18" charset="0"/>
                <a:cs typeface="Times New Roman" pitchFamily="18" charset="0"/>
              </a:rPr>
            </a:br>
            <a:r>
              <a:rPr lang="en-US" altLang="en-US" b="1">
                <a:latin typeface="Times New Roman" pitchFamily="18" charset="0"/>
                <a:cs typeface="Times New Roman" pitchFamily="18" charset="0"/>
              </a:rPr>
              <a:t>Department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i="1" dirty="0" smtClean="0"/>
              <a:t>			</a:t>
            </a:r>
          </a:p>
          <a:p>
            <a:pPr marL="0" indent="0">
              <a:buNone/>
            </a:pPr>
            <a:r>
              <a:rPr lang="en-US" altLang="en-US" i="1" dirty="0" smtClean="0"/>
              <a:t>	</a:t>
            </a:r>
          </a:p>
          <a:p>
            <a:pPr marL="0" indent="0">
              <a:buNone/>
            </a:pPr>
            <a:r>
              <a:rPr lang="en-US" altLang="en-US" i="1" dirty="0" smtClean="0"/>
              <a:t>			</a:t>
            </a:r>
            <a:endParaRPr lang="en-US" altLang="en-US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endParaRPr lang="en-US" alt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 			</a:t>
            </a:r>
            <a:endParaRPr lang="en-US" alt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21051" y="2986091"/>
            <a:ext cx="1371600" cy="646331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kern="0" dirty="0" smtClean="0">
                <a:solidFill>
                  <a:srgbClr val="005A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Biology</a:t>
            </a:r>
            <a:endParaRPr lang="en-US" b="1" kern="0" dirty="0">
              <a:solidFill>
                <a:srgbClr val="005A8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5A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B008300000</a:t>
            </a:r>
            <a:endParaRPr lang="en-US" kern="0" dirty="0">
              <a:solidFill>
                <a:srgbClr val="005A8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89500" y="4151011"/>
            <a:ext cx="1600200" cy="92333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kern="0" dirty="0" smtClean="0">
                <a:solidFill>
                  <a:srgbClr val="005A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Biology - Laboratory</a:t>
            </a:r>
            <a:endParaRPr lang="en-US" b="1" kern="0" dirty="0">
              <a:solidFill>
                <a:srgbClr val="005A8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5A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B008303000</a:t>
            </a:r>
            <a:endParaRPr lang="en-US" kern="0" dirty="0">
              <a:solidFill>
                <a:srgbClr val="005A8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50072" y="5345871"/>
            <a:ext cx="1855259" cy="984885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 smtClean="0">
                <a:solidFill>
                  <a:srgbClr val="005A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Biology DNA Sequencer</a:t>
            </a:r>
            <a:endParaRPr lang="en-US" sz="2000" b="1" kern="0" dirty="0">
              <a:solidFill>
                <a:srgbClr val="005A8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5A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B008300001</a:t>
            </a:r>
            <a:endParaRPr lang="en-US" kern="0" dirty="0">
              <a:solidFill>
                <a:srgbClr val="005A8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2231" name="Elbow Connector 30738"/>
          <p:cNvCxnSpPr>
            <a:cxnSpLocks noChangeShapeType="1"/>
          </p:cNvCxnSpPr>
          <p:nvPr/>
        </p:nvCxnSpPr>
        <p:spPr bwMode="auto">
          <a:xfrm>
            <a:off x="3934660" y="4745041"/>
            <a:ext cx="2943223" cy="1251823"/>
          </a:xfrm>
          <a:prstGeom prst="bentConnector3">
            <a:avLst>
              <a:gd name="adj1" fmla="val -342"/>
            </a:avLst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52233" name="Picture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0738" y="1600202"/>
            <a:ext cx="5495718" cy="787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4" name="Oval 25"/>
          <p:cNvSpPr>
            <a:spLocks noChangeArrowheads="1"/>
          </p:cNvSpPr>
          <p:nvPr/>
        </p:nvSpPr>
        <p:spPr bwMode="auto">
          <a:xfrm>
            <a:off x="4463062" y="1507068"/>
            <a:ext cx="952500" cy="880724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 sz="2000"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1pPr>
            <a:lvl2pPr marL="742950" indent="-28575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2pPr>
            <a:lvl3pPr marL="1143000" indent="-228600">
              <a:spcBef>
                <a:spcPct val="20000"/>
              </a:spcBef>
              <a:buClr>
                <a:srgbClr val="005389"/>
              </a:buClr>
              <a:buSzPct val="75000"/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3pPr>
            <a:lvl4pPr marL="1600200" indent="-22860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4pPr>
            <a:lvl5pPr marL="2057400" indent="-22860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2400"/>
          </a:p>
        </p:txBody>
      </p:sp>
      <p:sp>
        <p:nvSpPr>
          <p:cNvPr id="11" name="TextBox 10"/>
          <p:cNvSpPr txBox="1"/>
          <p:nvPr/>
        </p:nvSpPr>
        <p:spPr>
          <a:xfrm>
            <a:off x="2866495" y="2489199"/>
            <a:ext cx="2878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005A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Top-level</a:t>
            </a:r>
            <a:r>
              <a:rPr lang="en-US" dirty="0" smtClean="0"/>
              <a:t> </a:t>
            </a:r>
            <a:r>
              <a:rPr lang="en-US" sz="2000" i="1" dirty="0">
                <a:solidFill>
                  <a:srgbClr val="005A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71510" y="3699509"/>
            <a:ext cx="1834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005A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Sub-department</a:t>
            </a:r>
            <a:endParaRPr lang="en-US" sz="2000" i="1" dirty="0">
              <a:solidFill>
                <a:srgbClr val="005A8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113057" y="4853446"/>
            <a:ext cx="15292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005A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 Center</a:t>
            </a:r>
            <a:endParaRPr lang="en-US" sz="2000" i="1" dirty="0">
              <a:solidFill>
                <a:srgbClr val="005A8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3393548" y="3328551"/>
            <a:ext cx="655637" cy="264138"/>
          </a:xfrm>
          <a:prstGeom prst="roundRect">
            <a:avLst/>
          </a:prstGeom>
          <a:solidFill>
            <a:schemeClr val="tx1">
              <a:lumMod val="75000"/>
              <a:alpha val="37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charset="-128"/>
              <a:cs typeface="ヒラギノ角ゴ Pro W3" charset="-128"/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5697622" y="4752984"/>
            <a:ext cx="254001" cy="264138"/>
          </a:xfrm>
          <a:prstGeom prst="roundRect">
            <a:avLst/>
          </a:prstGeom>
          <a:solidFill>
            <a:schemeClr val="tx1">
              <a:lumMod val="75000"/>
              <a:alpha val="37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charset="-128"/>
              <a:cs typeface="ヒラギノ角ゴ Pro W3" charset="-128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8095025" y="6014414"/>
            <a:ext cx="389468" cy="264138"/>
          </a:xfrm>
          <a:prstGeom prst="roundRect">
            <a:avLst/>
          </a:prstGeom>
          <a:solidFill>
            <a:schemeClr val="tx1">
              <a:lumMod val="75000"/>
              <a:alpha val="37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charset="-128"/>
              <a:cs typeface="ヒラギノ角ゴ Pro W3" charset="-128"/>
            </a:endParaRPr>
          </a:p>
        </p:txBody>
      </p:sp>
      <p:cxnSp>
        <p:nvCxnSpPr>
          <p:cNvPr id="92" name="Elbow Connector 30738"/>
          <p:cNvCxnSpPr>
            <a:cxnSpLocks noChangeShapeType="1"/>
          </p:cNvCxnSpPr>
          <p:nvPr/>
        </p:nvCxnSpPr>
        <p:spPr bwMode="auto">
          <a:xfrm>
            <a:off x="3331755" y="3632422"/>
            <a:ext cx="1464835" cy="1112619"/>
          </a:xfrm>
          <a:prstGeom prst="bentConnector3">
            <a:avLst>
              <a:gd name="adj1" fmla="val 41239"/>
            </a:avLst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52444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9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en-US" altLang="en-US" b="1">
                <a:latin typeface="Times New Roman" pitchFamily="18" charset="0"/>
                <a:cs typeface="Times New Roman" pitchFamily="18" charset="0"/>
              </a:rPr>
              <a:t>Chart of Accounts:</a:t>
            </a:r>
            <a:br>
              <a:rPr lang="en-US" altLang="en-US" b="1">
                <a:latin typeface="Times New Roman" pitchFamily="18" charset="0"/>
                <a:cs typeface="Times New Roman" pitchFamily="18" charset="0"/>
              </a:rPr>
            </a:br>
            <a:r>
              <a:rPr lang="en-US" altLang="en-US" b="1">
                <a:latin typeface="Times New Roman" pitchFamily="18" charset="0"/>
                <a:cs typeface="Times New Roman" pitchFamily="18" charset="0"/>
              </a:rPr>
              <a:t>Program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1659467"/>
            <a:ext cx="9745472" cy="4055532"/>
          </a:xfrm>
        </p:spPr>
        <p:txBody>
          <a:bodyPr/>
          <a:lstStyle/>
          <a:p>
            <a:pPr marL="0" indent="0" algn="ctr">
              <a:buNone/>
              <a:defRPr/>
            </a:pPr>
            <a:endParaRPr lang="en-US" dirty="0"/>
          </a:p>
          <a:p>
            <a:pPr marL="0" indent="0" algn="ctr">
              <a:buNone/>
              <a:defRPr/>
            </a:pPr>
            <a:endParaRPr lang="en-US" sz="1050" dirty="0"/>
          </a:p>
          <a:p>
            <a:pPr marL="0" indent="0" algn="ctr">
              <a:buNone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 codes are important for financial reporting which include the following categories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  <a:defRPr/>
            </a:pP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114962"/>
              </p:ext>
            </p:extLst>
          </p:nvPr>
        </p:nvGraphicFramePr>
        <p:xfrm>
          <a:off x="3703711" y="2797924"/>
          <a:ext cx="4022580" cy="3702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0880"/>
                <a:gridCol w="2171700"/>
              </a:tblGrid>
              <a:tr h="44134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 Code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Category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30482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A00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Instruction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0482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B00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Research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0482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C00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Public service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0482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D00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Academic support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0482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E00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Student services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0482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F00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Institutional Support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0482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G00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Operations &amp; Maintenance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0482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H00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Scholarships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0482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L00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Auxiliary Enterprises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3287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123" y="1519767"/>
            <a:ext cx="5276735" cy="758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88" name="Oval 5"/>
          <p:cNvSpPr>
            <a:spLocks noChangeArrowheads="1"/>
          </p:cNvSpPr>
          <p:nvPr/>
        </p:nvSpPr>
        <p:spPr bwMode="auto">
          <a:xfrm>
            <a:off x="5414433" y="1439334"/>
            <a:ext cx="685800" cy="837144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 sz="2000"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1pPr>
            <a:lvl2pPr marL="742950" indent="-28575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2pPr>
            <a:lvl3pPr marL="1143000" indent="-228600">
              <a:spcBef>
                <a:spcPct val="20000"/>
              </a:spcBef>
              <a:buClr>
                <a:srgbClr val="005389"/>
              </a:buClr>
              <a:buSzPct val="75000"/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3pPr>
            <a:lvl4pPr marL="1600200" indent="-22860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4pPr>
            <a:lvl5pPr marL="2057400" indent="-22860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163782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9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en-US" altLang="en-US" b="1">
                <a:latin typeface="Times New Roman" pitchFamily="18" charset="0"/>
                <a:cs typeface="Times New Roman" pitchFamily="18" charset="0"/>
              </a:rPr>
              <a:t>Chart of Accounts:</a:t>
            </a:r>
            <a:br>
              <a:rPr lang="en-US" altLang="en-US" b="1">
                <a:latin typeface="Times New Roman" pitchFamily="18" charset="0"/>
                <a:cs typeface="Times New Roman" pitchFamily="18" charset="0"/>
              </a:rPr>
            </a:br>
            <a:r>
              <a:rPr lang="en-US" altLang="en-US" b="1">
                <a:latin typeface="Times New Roman" pitchFamily="18" charset="0"/>
                <a:cs typeface="Times New Roman" pitchFamily="18" charset="0"/>
              </a:rPr>
              <a:t>Account Code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812800" y="1600200"/>
            <a:ext cx="9550400" cy="4572000"/>
          </a:xfrm>
        </p:spPr>
        <p:txBody>
          <a:bodyPr/>
          <a:lstStyle/>
          <a:p>
            <a:pPr marL="0" indent="0" algn="ctr">
              <a:buNone/>
              <a:tabLst>
                <a:tab pos="914400" algn="l"/>
                <a:tab pos="1371600" algn="l"/>
              </a:tabLst>
            </a:pPr>
            <a:endParaRPr lang="en-US" altLang="en-US" sz="1800" dirty="0"/>
          </a:p>
          <a:p>
            <a:pPr marL="0" indent="0" algn="ctr">
              <a:buNone/>
              <a:tabLst>
                <a:tab pos="914400" algn="l"/>
                <a:tab pos="1371600" algn="l"/>
              </a:tabLst>
            </a:pPr>
            <a:endParaRPr lang="en-US" altLang="en-US" sz="1100" dirty="0"/>
          </a:p>
          <a:p>
            <a:pPr marL="0" indent="0" algn="ctr">
              <a:buNone/>
              <a:tabLst>
                <a:tab pos="914400" algn="l"/>
                <a:tab pos="1371600" algn="l"/>
              </a:tabLs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Subsidiaries are a secondary level of detail, grouping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like-account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codes.  </a:t>
            </a:r>
          </a:p>
          <a:p>
            <a:pPr marL="0" indent="0" algn="ctr">
              <a:buNone/>
              <a:tabLst>
                <a:tab pos="914400" algn="l"/>
                <a:tab pos="1371600" algn="l"/>
              </a:tabLs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is a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subsidiaries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corresponding account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  <a:tabLst>
                <a:tab pos="914400" algn="l"/>
                <a:tab pos="1371600" algn="l"/>
              </a:tabLst>
            </a:pPr>
            <a:r>
              <a:rPr lang="en-US" altLang="en-US" sz="1600" dirty="0"/>
              <a:t>	</a:t>
            </a:r>
            <a:endParaRPr lang="en-US" alt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367411"/>
              </p:ext>
            </p:extLst>
          </p:nvPr>
        </p:nvGraphicFramePr>
        <p:xfrm>
          <a:off x="3602038" y="2946403"/>
          <a:ext cx="4202738" cy="35105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0685"/>
                <a:gridCol w="1050685"/>
                <a:gridCol w="2101368"/>
              </a:tblGrid>
              <a:tr h="17866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Subsidiary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Account Code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1878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700821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Employee compensation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832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BB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700802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Employee-related (reimbursements)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832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700803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Special employee payroll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5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700804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Fringe benefits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5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700805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Administrative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5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700806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Facility operational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5521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700807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Energy &amp; Space rental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5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700808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Consultant services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5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JJ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700810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Operational services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5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700812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Equipment purchases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977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700813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Equipment Lease &amp; Maintenance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769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700814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Purchased Client Services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5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700815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Infrastructure &amp; land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54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700817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Entitlement programs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8975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UU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700844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Information technology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434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2038" y="1474069"/>
            <a:ext cx="401161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347" name="Oval 6"/>
          <p:cNvSpPr>
            <a:spLocks noChangeArrowheads="1"/>
          </p:cNvSpPr>
          <p:nvPr/>
        </p:nvSpPr>
        <p:spPr bwMode="auto">
          <a:xfrm>
            <a:off x="7046383" y="1448666"/>
            <a:ext cx="609600" cy="576262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 sz="2000"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1pPr>
            <a:lvl2pPr marL="742950" indent="-28575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2pPr>
            <a:lvl3pPr marL="1143000" indent="-228600">
              <a:spcBef>
                <a:spcPct val="20000"/>
              </a:spcBef>
              <a:buClr>
                <a:srgbClr val="005389"/>
              </a:buClr>
              <a:buSzPct val="75000"/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3pPr>
            <a:lvl4pPr marL="1600200" indent="-22860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" panose="020B0604020202020204" pitchFamily="34" charset="0"/>
                <a:ea typeface="ヒラギノ角ゴ Pro W3" pitchFamily="36" charset="-128"/>
              </a:defRPr>
            </a:lvl4pPr>
            <a:lvl5pPr marL="2057400" indent="-228600">
              <a:spcBef>
                <a:spcPct val="20000"/>
              </a:spcBef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389"/>
              </a:buClr>
              <a:buFont typeface="Lucida Grande" pitchFamily="36" charset="0"/>
              <a:buChar char="▸"/>
              <a:defRPr>
                <a:solidFill>
                  <a:srgbClr val="005A8B"/>
                </a:solidFill>
                <a:latin typeface="Arial Bold" panose="020B0704020202020204" pitchFamily="34" charset="0"/>
                <a:ea typeface="ヒラギノ角ゴ Pro W3" pitchFamily="36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400086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Custom 2">
      <a:dk1>
        <a:srgbClr val="005A8B"/>
      </a:dk1>
      <a:lt1>
        <a:srgbClr val="FFFFFF"/>
      </a:lt1>
      <a:dk2>
        <a:srgbClr val="A0CFEB"/>
      </a:dk2>
      <a:lt2>
        <a:srgbClr val="A79E70"/>
      </a:lt2>
      <a:accent1>
        <a:srgbClr val="D47600"/>
      </a:accent1>
      <a:accent2>
        <a:srgbClr val="988F86"/>
      </a:accent2>
      <a:accent3>
        <a:srgbClr val="C59217"/>
      </a:accent3>
      <a:accent4>
        <a:srgbClr val="A33F1F"/>
      </a:accent4>
      <a:accent5>
        <a:srgbClr val="CDE4F3"/>
      </a:accent5>
      <a:accent6>
        <a:srgbClr val="B28414"/>
      </a:accent6>
      <a:hlink>
        <a:srgbClr val="D47600"/>
      </a:hlink>
      <a:folHlink>
        <a:srgbClr val="A33F1F"/>
      </a:folHlink>
    </a:clrScheme>
    <a:fontScheme name="Blank Presentation">
      <a:majorFont>
        <a:latin typeface="Arial Bold"/>
        <a:ea typeface="ヒラギノ角ゴ Pro W3"/>
        <a:cs typeface="ヒラギノ角ゴ Pro W3"/>
      </a:majorFont>
      <a:minorFont>
        <a:latin typeface="Arial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FFFFFF"/>
        </a:dk1>
        <a:lt1>
          <a:srgbClr val="FFFFFF"/>
        </a:lt1>
        <a:dk2>
          <a:srgbClr val="FFFFFF"/>
        </a:dk2>
        <a:lt2>
          <a:srgbClr val="005A8B"/>
        </a:lt2>
        <a:accent1>
          <a:srgbClr val="A0CFEB"/>
        </a:accent1>
        <a:accent2>
          <a:srgbClr val="C59217"/>
        </a:accent2>
        <a:accent3>
          <a:srgbClr val="FFFFFF"/>
        </a:accent3>
        <a:accent4>
          <a:srgbClr val="DADADA"/>
        </a:accent4>
        <a:accent5>
          <a:srgbClr val="CDE4F3"/>
        </a:accent5>
        <a:accent6>
          <a:srgbClr val="B28414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 Bold"/>
        <a:ea typeface="ヒラギノ角ゴ Pro W3"/>
        <a:cs typeface="ヒラギノ角ゴ Pro W3"/>
      </a:majorFont>
      <a:minorFont>
        <a:latin typeface="Arial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2">
    <a:dk1>
      <a:srgbClr val="005A8B"/>
    </a:dk1>
    <a:lt1>
      <a:srgbClr val="FFFFFF"/>
    </a:lt1>
    <a:dk2>
      <a:srgbClr val="A0CFEB"/>
    </a:dk2>
    <a:lt2>
      <a:srgbClr val="A79E70"/>
    </a:lt2>
    <a:accent1>
      <a:srgbClr val="D47600"/>
    </a:accent1>
    <a:accent2>
      <a:srgbClr val="988F86"/>
    </a:accent2>
    <a:accent3>
      <a:srgbClr val="C59217"/>
    </a:accent3>
    <a:accent4>
      <a:srgbClr val="A33F1F"/>
    </a:accent4>
    <a:accent5>
      <a:srgbClr val="CDE4F3"/>
    </a:accent5>
    <a:accent6>
      <a:srgbClr val="B28414"/>
    </a:accent6>
    <a:hlink>
      <a:srgbClr val="D47600"/>
    </a:hlink>
    <a:folHlink>
      <a:srgbClr val="A33F1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1465</TotalTime>
  <Words>720</Words>
  <Application>Microsoft Office PowerPoint</Application>
  <PresentationFormat>Custom</PresentationFormat>
  <Paragraphs>232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Blank Presentation</vt:lpstr>
      <vt:lpstr>1_Blank Presentation</vt:lpstr>
      <vt:lpstr>Overview of Chartfield Strings</vt:lpstr>
      <vt:lpstr>Chart of Accounts </vt:lpstr>
      <vt:lpstr>Chart of Accounts: Chartfield Strings</vt:lpstr>
      <vt:lpstr>Chart of Accounts: Chartfield Strings</vt:lpstr>
      <vt:lpstr>Chart of Accounts: Chartfield String Example</vt:lpstr>
      <vt:lpstr>Chart of Accounts: Fund</vt:lpstr>
      <vt:lpstr>Chart of Accounts: Department</vt:lpstr>
      <vt:lpstr>Chart of Accounts: Program Code</vt:lpstr>
      <vt:lpstr>Chart of Accounts: Account Code</vt:lpstr>
      <vt:lpstr>Chart of Accounts: How to Lookup Chartfield Information </vt:lpstr>
    </vt:vector>
  </TitlesOfParts>
  <Company>$Kirsten.Rutkowski @Q-3-14 /7-5191/ Desktop1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Chart of Accounts</dc:title>
  <dc:creator>Kirsten R Rutkowski</dc:creator>
  <cp:lastModifiedBy>Nancy Chincholi</cp:lastModifiedBy>
  <cp:revision>54</cp:revision>
  <dcterms:created xsi:type="dcterms:W3CDTF">2014-10-30T14:27:44Z</dcterms:created>
  <dcterms:modified xsi:type="dcterms:W3CDTF">2018-04-03T14:34:09Z</dcterms:modified>
</cp:coreProperties>
</file>