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8" r:id="rId5"/>
  </p:sldMasterIdLst>
  <p:notesMasterIdLst>
    <p:notesMasterId r:id="rId20"/>
  </p:notesMasterIdLst>
  <p:handoutMasterIdLst>
    <p:handoutMasterId r:id="rId21"/>
  </p:handoutMasterIdLst>
  <p:sldIdLst>
    <p:sldId id="317" r:id="rId6"/>
    <p:sldId id="264" r:id="rId7"/>
    <p:sldId id="330" r:id="rId8"/>
    <p:sldId id="329" r:id="rId9"/>
    <p:sldId id="324" r:id="rId10"/>
    <p:sldId id="314" r:id="rId11"/>
    <p:sldId id="318" r:id="rId12"/>
    <p:sldId id="319" r:id="rId13"/>
    <p:sldId id="320" r:id="rId14"/>
    <p:sldId id="321" r:id="rId15"/>
    <p:sldId id="322" r:id="rId16"/>
    <p:sldId id="326" r:id="rId17"/>
    <p:sldId id="327" r:id="rId18"/>
    <p:sldId id="32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Giuliani" initials="CG" lastIdx="9" clrIdx="6">
    <p:extLst>
      <p:ext uri="{19B8F6BF-5375-455C-9EA6-DF929625EA0E}">
        <p15:presenceInfo xmlns:p15="http://schemas.microsoft.com/office/powerpoint/2012/main" userId="S::Chris.Giuliani@umb.edu::a8b51b93-8b32-4b93-a1ab-f39f4ef9826a" providerId="AD"/>
      </p:ext>
    </p:extLst>
  </p:cmAuthor>
  <p:cmAuthor id="1" name="Kim Getker" initials="KG" lastIdx="1" clrIdx="0"/>
  <p:cmAuthor id="8" name="Matthew A Krevis" initials="MAK" lastIdx="2" clrIdx="7">
    <p:extLst>
      <p:ext uri="{19B8F6BF-5375-455C-9EA6-DF929625EA0E}">
        <p15:presenceInfo xmlns:p15="http://schemas.microsoft.com/office/powerpoint/2012/main" userId="S-1-5-21-1990142038-1674059633-623647154-151172" providerId="AD"/>
      </p:ext>
    </p:extLst>
  </p:cmAuthor>
  <p:cmAuthor id="2" name="Kim Getker" initials="KG [2]" lastIdx="1" clrIdx="1"/>
  <p:cmAuthor id="9" name="Matthew A Krevis" initials="MAK [2]" lastIdx="1" clrIdx="8">
    <p:extLst>
      <p:ext uri="{19B8F6BF-5375-455C-9EA6-DF929625EA0E}">
        <p15:presenceInfo xmlns:p15="http://schemas.microsoft.com/office/powerpoint/2012/main" userId="S::Matthew.Krevis@umb.edu::e9573478-d1b0-4fef-a4ab-a4b2ca81265e" providerId="AD"/>
      </p:ext>
    </p:extLst>
  </p:cmAuthor>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A9B36-D1FF-4600-88EF-00E223767BA5}" v="12" dt="2023-08-17T16:55:28.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6357" autoAdjust="0"/>
  </p:normalViewPr>
  <p:slideViewPr>
    <p:cSldViewPr snapToGrid="0" snapToObjects="1" showGuides="1">
      <p:cViewPr varScale="1">
        <p:scale>
          <a:sx n="114" d="100"/>
          <a:sy n="114" d="100"/>
        </p:scale>
        <p:origin x="180" y="102"/>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DBB6832E-8820-FD47-A2FA-4CB0641517D4}" type="datetimeFigureOut">
              <a:rPr lang="en-US" smtClean="0"/>
              <a:t>9/28/2023</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3503BA01-7BCE-3348-B7D1-E8CB1F6C00B1}" type="slidenum">
              <a:rPr lang="en-US" smtClean="0"/>
              <a:t>‹#›</a:t>
            </a:fld>
            <a:endParaRPr lang="en-US"/>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b="0" i="0">
                <a:latin typeface="20 db" charset="0"/>
              </a:defRPr>
            </a:lvl1pPr>
          </a:lstStyle>
          <a:p>
            <a:fld id="{CC217BA0-315D-174F-B890-48F013C6A778}" type="datetimeFigureOut">
              <a:rPr lang="en-US" smtClean="0"/>
              <a:pPr/>
              <a:t>9/28/2023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1</a:t>
            </a:fld>
            <a:endParaRPr lang="en-US"/>
          </a:p>
        </p:txBody>
      </p:sp>
    </p:spTree>
    <p:extLst>
      <p:ext uri="{BB962C8B-B14F-4D97-AF65-F5344CB8AC3E}">
        <p14:creationId xmlns:p14="http://schemas.microsoft.com/office/powerpoint/2010/main" val="39453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10</a:t>
            </a:fld>
            <a:endParaRPr lang="en-US" dirty="0"/>
          </a:p>
        </p:txBody>
      </p:sp>
    </p:spTree>
    <p:extLst>
      <p:ext uri="{BB962C8B-B14F-4D97-AF65-F5344CB8AC3E}">
        <p14:creationId xmlns:p14="http://schemas.microsoft.com/office/powerpoint/2010/main" val="139871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11</a:t>
            </a:fld>
            <a:endParaRPr lang="en-US" dirty="0"/>
          </a:p>
        </p:txBody>
      </p:sp>
    </p:spTree>
    <p:extLst>
      <p:ext uri="{BB962C8B-B14F-4D97-AF65-F5344CB8AC3E}">
        <p14:creationId xmlns:p14="http://schemas.microsoft.com/office/powerpoint/2010/main" val="249882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12</a:t>
            </a:fld>
            <a:endParaRPr lang="en-US" dirty="0"/>
          </a:p>
        </p:txBody>
      </p:sp>
    </p:spTree>
    <p:extLst>
      <p:ext uri="{BB962C8B-B14F-4D97-AF65-F5344CB8AC3E}">
        <p14:creationId xmlns:p14="http://schemas.microsoft.com/office/powerpoint/2010/main" val="199772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13</a:t>
            </a:fld>
            <a:endParaRPr lang="en-US" dirty="0"/>
          </a:p>
        </p:txBody>
      </p:sp>
    </p:spTree>
    <p:extLst>
      <p:ext uri="{BB962C8B-B14F-4D97-AF65-F5344CB8AC3E}">
        <p14:creationId xmlns:p14="http://schemas.microsoft.com/office/powerpoint/2010/main" val="152427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14</a:t>
            </a:fld>
            <a:endParaRPr lang="en-US" dirty="0"/>
          </a:p>
        </p:txBody>
      </p:sp>
    </p:spTree>
    <p:extLst>
      <p:ext uri="{BB962C8B-B14F-4D97-AF65-F5344CB8AC3E}">
        <p14:creationId xmlns:p14="http://schemas.microsoft.com/office/powerpoint/2010/main" val="364802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2</a:t>
            </a:fld>
            <a:endParaRPr lang="en-US"/>
          </a:p>
        </p:txBody>
      </p:sp>
    </p:spTree>
    <p:extLst>
      <p:ext uri="{BB962C8B-B14F-4D97-AF65-F5344CB8AC3E}">
        <p14:creationId xmlns:p14="http://schemas.microsoft.com/office/powerpoint/2010/main" val="18289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3</a:t>
            </a:fld>
            <a:endParaRPr lang="en-US"/>
          </a:p>
        </p:txBody>
      </p:sp>
    </p:spTree>
    <p:extLst>
      <p:ext uri="{BB962C8B-B14F-4D97-AF65-F5344CB8AC3E}">
        <p14:creationId xmlns:p14="http://schemas.microsoft.com/office/powerpoint/2010/main" val="405393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4</a:t>
            </a:fld>
            <a:endParaRPr lang="en-US"/>
          </a:p>
        </p:txBody>
      </p:sp>
    </p:spTree>
    <p:extLst>
      <p:ext uri="{BB962C8B-B14F-4D97-AF65-F5344CB8AC3E}">
        <p14:creationId xmlns:p14="http://schemas.microsoft.com/office/powerpoint/2010/main" val="49970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5</a:t>
            </a:fld>
            <a:endParaRPr lang="en-US"/>
          </a:p>
        </p:txBody>
      </p:sp>
    </p:spTree>
    <p:extLst>
      <p:ext uri="{BB962C8B-B14F-4D97-AF65-F5344CB8AC3E}">
        <p14:creationId xmlns:p14="http://schemas.microsoft.com/office/powerpoint/2010/main" val="372483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6</a:t>
            </a:fld>
            <a:endParaRPr lang="en-US" dirty="0"/>
          </a:p>
        </p:txBody>
      </p:sp>
    </p:spTree>
    <p:extLst>
      <p:ext uri="{BB962C8B-B14F-4D97-AF65-F5344CB8AC3E}">
        <p14:creationId xmlns:p14="http://schemas.microsoft.com/office/powerpoint/2010/main" val="321630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7</a:t>
            </a:fld>
            <a:endParaRPr lang="en-US" dirty="0"/>
          </a:p>
        </p:txBody>
      </p:sp>
    </p:spTree>
    <p:extLst>
      <p:ext uri="{BB962C8B-B14F-4D97-AF65-F5344CB8AC3E}">
        <p14:creationId xmlns:p14="http://schemas.microsoft.com/office/powerpoint/2010/main" val="36527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8</a:t>
            </a:fld>
            <a:endParaRPr lang="en-US" dirty="0"/>
          </a:p>
        </p:txBody>
      </p:sp>
    </p:spTree>
    <p:extLst>
      <p:ext uri="{BB962C8B-B14F-4D97-AF65-F5344CB8AC3E}">
        <p14:creationId xmlns:p14="http://schemas.microsoft.com/office/powerpoint/2010/main" val="305602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3D616E-FAFF-0246-8008-410B45D7CB1E}" type="slidenum">
              <a:rPr lang="en-US" smtClean="0"/>
              <a:pPr/>
              <a:t>9</a:t>
            </a:fld>
            <a:endParaRPr lang="en-US" dirty="0"/>
          </a:p>
        </p:txBody>
      </p:sp>
    </p:spTree>
    <p:extLst>
      <p:ext uri="{BB962C8B-B14F-4D97-AF65-F5344CB8AC3E}">
        <p14:creationId xmlns:p14="http://schemas.microsoft.com/office/powerpoint/2010/main" val="94421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0848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2003828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6747794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3"/>
          <p:cNvSpPr>
            <a:spLocks noGrp="1"/>
          </p:cNvSpPr>
          <p:nvPr>
            <p:ph type="title"/>
          </p:nvPr>
        </p:nvSpPr>
        <p:spPr>
          <a:xfrm>
            <a:off x="1902510" y="0"/>
            <a:ext cx="10289490" cy="623454"/>
          </a:xfrm>
          <a:solidFill>
            <a:schemeClr val="bg1">
              <a:alpha val="75000"/>
            </a:schemeClr>
          </a:solidFill>
        </p:spPr>
        <p:txBody>
          <a:bodyPr>
            <a:normAutofit/>
          </a:bodyPr>
          <a:lstStyle>
            <a:lvl1pPr>
              <a:defRPr sz="3682" b="1">
                <a:solidFill>
                  <a:srgbClr val="666666"/>
                </a:solidFill>
              </a:defRPr>
            </a:lvl1pPr>
          </a:lstStyle>
          <a:p>
            <a:r>
              <a:rPr lang="en-US"/>
              <a:t>Click to edit Master title style</a:t>
            </a:r>
          </a:p>
        </p:txBody>
      </p:sp>
      <p:sp>
        <p:nvSpPr>
          <p:cNvPr id="3" name="Text Placeholder 13"/>
          <p:cNvSpPr>
            <a:spLocks noGrp="1"/>
          </p:cNvSpPr>
          <p:nvPr>
            <p:ph type="body" sz="quarter" idx="10" hasCustomPrompt="1"/>
          </p:nvPr>
        </p:nvSpPr>
        <p:spPr>
          <a:xfrm>
            <a:off x="0" y="0"/>
            <a:ext cx="1902510" cy="623454"/>
          </a:xfrm>
          <a:solidFill>
            <a:srgbClr val="500000"/>
          </a:solidFill>
        </p:spPr>
        <p:txBody>
          <a:bodyPr lIns="274320" tIns="45720" rIns="91440" bIns="45720" anchor="ctr">
            <a:noAutofit/>
          </a:bodyPr>
          <a:lstStyle>
            <a:lvl1pPr marL="0" indent="0">
              <a:buNone/>
              <a:defRPr sz="2727" b="1">
                <a:solidFill>
                  <a:schemeClr val="bg1"/>
                </a:solidFill>
                <a:latin typeface="+mj-lt"/>
              </a:defRPr>
            </a:lvl1pPr>
          </a:lstStyle>
          <a:p>
            <a:pPr lvl="0"/>
            <a:r>
              <a:rPr lang="en-US"/>
              <a:t>team:</a:t>
            </a:r>
          </a:p>
        </p:txBody>
      </p:sp>
    </p:spTree>
    <p:extLst>
      <p:ext uri="{BB962C8B-B14F-4D97-AF65-F5344CB8AC3E}">
        <p14:creationId xmlns:p14="http://schemas.microsoft.com/office/powerpoint/2010/main" val="381133370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white screen for pp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228283" cy="6858001"/>
          </a:xfrm>
          <a:prstGeom prst="rect">
            <a:avLst/>
          </a:prstGeom>
          <a:noFill/>
          <a:ln w="9525">
            <a:noFill/>
            <a:miter lim="800000"/>
            <a:headEnd/>
            <a:tailEnd/>
          </a:ln>
        </p:spPr>
      </p:pic>
    </p:spTree>
    <p:extLst>
      <p:ext uri="{BB962C8B-B14F-4D97-AF65-F5344CB8AC3E}">
        <p14:creationId xmlns:p14="http://schemas.microsoft.com/office/powerpoint/2010/main" val="98591891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288734591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00763796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35102615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9B179708-73C9-4C1D-9883-5FC4DC751B96}"/>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C199D7EB-D45E-4EBC-B3B7-769516B1BA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233842733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r>
              <a:rPr lang="en-US"/>
              <a:t>Footer as Needed</a:t>
            </a:r>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5625F11-EADC-2944-8437-490DA1E2084F}" type="slidenum">
              <a:rPr lang="en-US" smtClean="0"/>
              <a:pPr/>
              <a:t>‹#›</a:t>
            </a:fld>
            <a:endParaRPr lang="en-US"/>
          </a:p>
        </p:txBody>
      </p:sp>
    </p:spTree>
    <p:extLst>
      <p:ext uri="{BB962C8B-B14F-4D97-AF65-F5344CB8AC3E}">
        <p14:creationId xmlns:p14="http://schemas.microsoft.com/office/powerpoint/2010/main" val="370109804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r>
              <a:rPr lang="en-US"/>
              <a:t>Footer as Needed</a:t>
            </a:r>
            <a:endParaRPr lang="en-US" dirty="0"/>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7217335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52303104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r>
              <a:rPr lang="en-US"/>
              <a:t>Footer as Needed</a:t>
            </a:r>
            <a:endParaRPr lang="en-US" dirty="0"/>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90016583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r>
              <a:rPr lang="en-US"/>
              <a:t>Footer as Needed</a:t>
            </a:r>
            <a:endParaRPr lang="en-US" dirty="0"/>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5039074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07349767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5625F11-EADC-2944-8437-490DA1E2084F}" type="slidenum">
              <a:rPr lang="en-US" smtClean="0"/>
              <a:pPr/>
              <a:t>‹#›</a:t>
            </a:fld>
            <a:endParaRPr lang="en-US" dirty="0"/>
          </a:p>
        </p:txBody>
      </p:sp>
      <p:sp>
        <p:nvSpPr>
          <p:cNvPr id="8" name="Slide Number Placeholder 5">
            <a:extLst>
              <a:ext uri="{FF2B5EF4-FFF2-40B4-BE49-F238E27FC236}">
                <a16:creationId xmlns:a16="http://schemas.microsoft.com/office/drawing/2014/main" id="{3BD65B8D-1C23-4484-8757-C8009EDAB37B}"/>
              </a:ext>
            </a:extLst>
          </p:cNvPr>
          <p:cNvSpPr txBox="1">
            <a:spLocks/>
          </p:cNvSpPr>
          <p:nvPr/>
        </p:nvSpPr>
        <p:spPr>
          <a:xfrm>
            <a:off x="10927579" y="6571622"/>
            <a:ext cx="652305" cy="36257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2D94C-9170-4ECB-8AE6-180C68E3144E}" type="slidenum">
              <a:rPr lang="en-US" smtClean="0"/>
              <a:pPr/>
              <a:t>‹#›</a:t>
            </a:fld>
            <a:endParaRPr lang="en-US"/>
          </a:p>
        </p:txBody>
      </p:sp>
    </p:spTree>
    <p:extLst>
      <p:ext uri="{BB962C8B-B14F-4D97-AF65-F5344CB8AC3E}">
        <p14:creationId xmlns:p14="http://schemas.microsoft.com/office/powerpoint/2010/main" val="410811665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98415296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21492909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3"/>
          <p:cNvSpPr>
            <a:spLocks noGrp="1"/>
          </p:cNvSpPr>
          <p:nvPr>
            <p:ph type="title"/>
          </p:nvPr>
        </p:nvSpPr>
        <p:spPr>
          <a:xfrm>
            <a:off x="1902510" y="0"/>
            <a:ext cx="10289490" cy="623454"/>
          </a:xfrm>
          <a:solidFill>
            <a:schemeClr val="bg1">
              <a:alpha val="75000"/>
            </a:schemeClr>
          </a:solidFill>
        </p:spPr>
        <p:txBody>
          <a:bodyPr>
            <a:normAutofit/>
          </a:bodyPr>
          <a:lstStyle>
            <a:lvl1pPr>
              <a:defRPr sz="3682" b="1">
                <a:solidFill>
                  <a:srgbClr val="666666"/>
                </a:solidFill>
              </a:defRPr>
            </a:lvl1pPr>
          </a:lstStyle>
          <a:p>
            <a:r>
              <a:rPr lang="en-US"/>
              <a:t>Click to edit Master title style</a:t>
            </a:r>
          </a:p>
        </p:txBody>
      </p:sp>
      <p:sp>
        <p:nvSpPr>
          <p:cNvPr id="3" name="Text Placeholder 13"/>
          <p:cNvSpPr>
            <a:spLocks noGrp="1"/>
          </p:cNvSpPr>
          <p:nvPr>
            <p:ph type="body" sz="quarter" idx="10" hasCustomPrompt="1"/>
          </p:nvPr>
        </p:nvSpPr>
        <p:spPr>
          <a:xfrm>
            <a:off x="0" y="0"/>
            <a:ext cx="1902510" cy="623454"/>
          </a:xfrm>
          <a:solidFill>
            <a:srgbClr val="500000"/>
          </a:solidFill>
        </p:spPr>
        <p:txBody>
          <a:bodyPr lIns="274320" tIns="45720" rIns="91440" bIns="45720" anchor="ctr">
            <a:noAutofit/>
          </a:bodyPr>
          <a:lstStyle>
            <a:lvl1pPr marL="0" indent="0">
              <a:buNone/>
              <a:defRPr sz="2727" b="1">
                <a:solidFill>
                  <a:schemeClr val="bg1"/>
                </a:solidFill>
                <a:latin typeface="+mj-lt"/>
              </a:defRPr>
            </a:lvl1pPr>
          </a:lstStyle>
          <a:p>
            <a:pPr lvl="0"/>
            <a:r>
              <a:rPr lang="en-US"/>
              <a:t>team:</a:t>
            </a:r>
          </a:p>
        </p:txBody>
      </p:sp>
    </p:spTree>
    <p:extLst>
      <p:ext uri="{BB962C8B-B14F-4D97-AF65-F5344CB8AC3E}">
        <p14:creationId xmlns:p14="http://schemas.microsoft.com/office/powerpoint/2010/main" val="345382532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white screen for pp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228283" cy="6858001"/>
          </a:xfrm>
          <a:prstGeom prst="rect">
            <a:avLst/>
          </a:prstGeom>
          <a:noFill/>
          <a:ln w="9525">
            <a:noFill/>
            <a:miter lim="800000"/>
            <a:headEnd/>
            <a:tailEnd/>
          </a:ln>
        </p:spPr>
      </p:pic>
    </p:spTree>
    <p:extLst>
      <p:ext uri="{BB962C8B-B14F-4D97-AF65-F5344CB8AC3E}">
        <p14:creationId xmlns:p14="http://schemas.microsoft.com/office/powerpoint/2010/main" val="86369786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8358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noFill/>
        </p:spPr>
        <p:txBody>
          <a:bodyPr/>
          <a:lstStyle/>
          <a:p>
            <a:r>
              <a:rPr lang="en-US"/>
              <a:t>Click icon to add picture</a:t>
            </a:r>
            <a:endParaRPr lang="en-US" dirty="0"/>
          </a:p>
        </p:txBody>
      </p:sp>
      <p:sp>
        <p:nvSpPr>
          <p:cNvPr id="5" name="Text Placeholder 4"/>
          <p:cNvSpPr>
            <a:spLocks noGrp="1"/>
          </p:cNvSpPr>
          <p:nvPr>
            <p:ph type="body" sz="quarter" idx="12" hasCustomPrompt="1"/>
          </p:nvPr>
        </p:nvSpPr>
        <p:spPr>
          <a:xfrm>
            <a:off x="638978"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r>
              <a:rPr lang="en-US"/>
              <a:t>Footer as Needed</a:t>
            </a:r>
            <a:endParaRPr lang="en-US" dirty="0"/>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D95436C0-8736-411B-9A7C-749A62A4A5F9}"/>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6F52BB2F-917C-4D7F-A3FF-9183230858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449407617"/>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a:t>Footer as Needed</a:t>
            </a:r>
          </a:p>
        </p:txBody>
      </p:sp>
      <p:sp>
        <p:nvSpPr>
          <p:cNvPr id="12" name="Text Placeholder 2"/>
          <p:cNvSpPr>
            <a:spLocks noGrp="1"/>
          </p:cNvSpPr>
          <p:nvPr>
            <p:ph type="body" idx="14"/>
          </p:nvPr>
        </p:nvSpPr>
        <p:spPr>
          <a:xfrm>
            <a:off x="6172200" y="1257300"/>
            <a:ext cx="5380818"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1" name="Content Placeholder 6"/>
          <p:cNvSpPr>
            <a:spLocks noGrp="1"/>
          </p:cNvSpPr>
          <p:nvPr>
            <p:ph sz="quarter" idx="30"/>
          </p:nvPr>
        </p:nvSpPr>
        <p:spPr>
          <a:xfrm>
            <a:off x="1769012" y="2893128"/>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2" name="Footer Placeholder 1"/>
          <p:cNvSpPr>
            <a:spLocks noGrp="1"/>
          </p:cNvSpPr>
          <p:nvPr>
            <p:ph type="ftr" sz="quarter" idx="34"/>
          </p:nvPr>
        </p:nvSpPr>
        <p:spPr/>
        <p:txBody>
          <a:bodyPr/>
          <a:lstStyle/>
          <a:p>
            <a:r>
              <a:rPr lang="en-US"/>
              <a:t>Footer as Needed</a:t>
            </a:r>
          </a:p>
        </p:txBody>
      </p:sp>
      <p:sp>
        <p:nvSpPr>
          <p:cNvPr id="25"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a:t>Footer as Needed</a:t>
            </a:r>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a:p>
        </p:txBody>
      </p:sp>
      <p:sp>
        <p:nvSpPr>
          <p:cNvPr id="4" name="Footer Placeholder 3"/>
          <p:cNvSpPr>
            <a:spLocks noGrp="1"/>
          </p:cNvSpPr>
          <p:nvPr>
            <p:ph type="ftr" sz="quarter" idx="36"/>
          </p:nvPr>
        </p:nvSpPr>
        <p:spPr/>
        <p:txBody>
          <a:bodyPr/>
          <a:lstStyle/>
          <a:p>
            <a:r>
              <a:rPr lang="en-US"/>
              <a:t>Footer as Needed</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r>
              <a:rPr lang="en-US"/>
              <a:t>Footer as Needed</a:t>
            </a:r>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5625F11-EADC-2944-8437-490DA1E2084F}" type="slidenum">
              <a:rPr lang="en-US" smtClean="0"/>
              <a:pPr/>
              <a:t>‹#›</a:t>
            </a:fld>
            <a:endParaRPr lang="en-US"/>
          </a:p>
        </p:txBody>
      </p:sp>
    </p:spTree>
    <p:extLst>
      <p:ext uri="{BB962C8B-B14F-4D97-AF65-F5344CB8AC3E}">
        <p14:creationId xmlns:p14="http://schemas.microsoft.com/office/powerpoint/2010/main" val="77602576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r>
              <a:rPr lang="en-US"/>
              <a:t>Footer as Needed</a:t>
            </a:r>
            <a:endParaRPr lang="en-US" dirty="0"/>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8933853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r>
              <a:rPr lang="en-US"/>
              <a:t>Footer as Needed</a:t>
            </a:r>
            <a:endParaRPr lang="en-US" dirty="0"/>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53142532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r>
              <a:rPr lang="en-US"/>
              <a:t>Footer as Needed</a:t>
            </a:r>
            <a:endParaRPr lang="en-US" dirty="0"/>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75521885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01608123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9/28/2023</a:t>
            </a:fld>
            <a:endParaRPr lang="en-US"/>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r>
              <a:rPr lang="en-US"/>
              <a:t>Footer as Needed</a:t>
            </a:r>
            <a:endParaRPr lang="en-US" dirty="0"/>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5625F11-EADC-2944-8437-490DA1E2084F}" type="slidenum">
              <a:rPr lang="en-US" smtClean="0"/>
              <a:pPr/>
              <a:t>‹#›</a:t>
            </a:fld>
            <a:endParaRPr lang="en-US" dirty="0"/>
          </a:p>
        </p:txBody>
      </p:sp>
      <p:sp>
        <p:nvSpPr>
          <p:cNvPr id="8" name="Slide Number Placeholder 5">
            <a:extLst>
              <a:ext uri="{FF2B5EF4-FFF2-40B4-BE49-F238E27FC236}">
                <a16:creationId xmlns:a16="http://schemas.microsoft.com/office/drawing/2014/main" id="{3BD65B8D-1C23-4484-8757-C8009EDAB37B}"/>
              </a:ext>
            </a:extLst>
          </p:cNvPr>
          <p:cNvSpPr txBox="1">
            <a:spLocks/>
          </p:cNvSpPr>
          <p:nvPr/>
        </p:nvSpPr>
        <p:spPr>
          <a:xfrm>
            <a:off x="10927579" y="6571622"/>
            <a:ext cx="652305" cy="36257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2D94C-9170-4ECB-8AE6-180C68E3144E}" type="slidenum">
              <a:rPr lang="en-US" smtClean="0"/>
              <a:pPr/>
              <a:t>‹#›</a:t>
            </a:fld>
            <a:endParaRPr lang="en-US"/>
          </a:p>
        </p:txBody>
      </p:sp>
    </p:spTree>
    <p:extLst>
      <p:ext uri="{BB962C8B-B14F-4D97-AF65-F5344CB8AC3E}">
        <p14:creationId xmlns:p14="http://schemas.microsoft.com/office/powerpoint/2010/main" val="382548915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1.jpe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Shape, circle&#10;&#10;Description automatically generated">
            <a:extLst>
              <a:ext uri="{FF2B5EF4-FFF2-40B4-BE49-F238E27FC236}">
                <a16:creationId xmlns:a16="http://schemas.microsoft.com/office/drawing/2014/main" id="{5BCF5E63-36C6-3D4A-8603-453061ADFD73}"/>
              </a:ext>
            </a:extLst>
          </p:cNvPr>
          <p:cNvPicPr>
            <a:picLocks noChangeAspect="1"/>
          </p:cNvPicPr>
          <p:nvPr/>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9429831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02" r:id="rId1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as Needed</a:t>
            </a:r>
            <a:endParaRPr lang="en-US" dirty="0"/>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Shape, circle&#10;&#10;Description automatically generated">
            <a:extLst>
              <a:ext uri="{FF2B5EF4-FFF2-40B4-BE49-F238E27FC236}">
                <a16:creationId xmlns:a16="http://schemas.microsoft.com/office/drawing/2014/main" id="{5BCF5E63-36C6-3D4A-8603-453061ADFD73}"/>
              </a:ext>
            </a:extLst>
          </p:cNvPr>
          <p:cNvPicPr>
            <a:picLocks noChangeAspect="1"/>
          </p:cNvPicPr>
          <p:nvPr/>
        </p:nvPicPr>
        <p:blipFill>
          <a:blip r:embed="rId26"/>
          <a:stretch>
            <a:fillRect/>
          </a:stretch>
        </p:blipFill>
        <p:spPr>
          <a:xfrm>
            <a:off x="0" y="0"/>
            <a:ext cx="12192000" cy="6858000"/>
          </a:xfrm>
          <a:prstGeom prst="rect">
            <a:avLst/>
          </a:prstGeom>
        </p:spPr>
      </p:pic>
    </p:spTree>
    <p:extLst>
      <p:ext uri="{BB962C8B-B14F-4D97-AF65-F5344CB8AC3E}">
        <p14:creationId xmlns:p14="http://schemas.microsoft.com/office/powerpoint/2010/main" val="5253668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 id="2147483649" r:id="rId15"/>
    <p:sldLayoutId id="2147483673" r:id="rId16"/>
    <p:sldLayoutId id="2147483653"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1524000" y="1842210"/>
            <a:ext cx="9144000" cy="2387600"/>
          </a:xfrm>
        </p:spPr>
        <p:txBody>
          <a:bodyPr/>
          <a:lstStyle/>
          <a:p>
            <a:br>
              <a:rPr lang="en-US" sz="3600" dirty="0"/>
            </a:br>
            <a:r>
              <a:rPr lang="en-US" sz="3600" dirty="0"/>
              <a:t>University of Massachusetts Boston</a:t>
            </a:r>
            <a:br>
              <a:rPr lang="en-US" sz="3600" dirty="0"/>
            </a:br>
            <a:r>
              <a:rPr lang="en-US" sz="3600" dirty="0"/>
              <a:t>Summary:</a:t>
            </a:r>
            <a:br>
              <a:rPr lang="en-US" sz="3600" dirty="0"/>
            </a:br>
            <a:r>
              <a:rPr lang="en-US" sz="3600" dirty="0"/>
              <a:t>-FY24-28 Capital Plan</a:t>
            </a:r>
          </a:p>
        </p:txBody>
      </p:sp>
    </p:spTree>
    <p:extLst>
      <p:ext uri="{BB962C8B-B14F-4D97-AF65-F5344CB8AC3E}">
        <p14:creationId xmlns:p14="http://schemas.microsoft.com/office/powerpoint/2010/main" val="1168790882"/>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40" y="-175226"/>
            <a:ext cx="10914038" cy="757718"/>
          </a:xfrm>
        </p:spPr>
        <p:txBody>
          <a:bodyPr>
            <a:normAutofit/>
          </a:bodyPr>
          <a:lstStyle/>
          <a:p>
            <a:r>
              <a:rPr lang="en-US" sz="3600" dirty="0"/>
              <a:t>FY24-28 Approved not started local funding</a:t>
            </a:r>
          </a:p>
        </p:txBody>
      </p:sp>
      <p:sp>
        <p:nvSpPr>
          <p:cNvPr id="4" name="Slide Number Placeholder 3"/>
          <p:cNvSpPr>
            <a:spLocks noGrp="1"/>
          </p:cNvSpPr>
          <p:nvPr>
            <p:ph type="sldNum" sz="quarter" idx="12"/>
          </p:nvPr>
        </p:nvSpPr>
        <p:spPr/>
        <p:txBody>
          <a:bodyPr/>
          <a:lstStyle/>
          <a:p>
            <a:fld id="{65625F11-EADC-2944-8437-490DA1E2084F}" type="slidenum">
              <a:rPr lang="en-US" smtClean="0"/>
              <a:pPr/>
              <a:t>10</a:t>
            </a:fld>
            <a:endParaRPr lang="en-US" dirty="0"/>
          </a:p>
        </p:txBody>
      </p:sp>
      <p:pic>
        <p:nvPicPr>
          <p:cNvPr id="5" name="Picture 4">
            <a:extLst>
              <a:ext uri="{FF2B5EF4-FFF2-40B4-BE49-F238E27FC236}">
                <a16:creationId xmlns:a16="http://schemas.microsoft.com/office/drawing/2014/main" id="{32062CF9-81B0-110E-E65B-B5ECA84B782C}"/>
              </a:ext>
            </a:extLst>
          </p:cNvPr>
          <p:cNvPicPr>
            <a:picLocks noChangeAspect="1"/>
          </p:cNvPicPr>
          <p:nvPr/>
        </p:nvPicPr>
        <p:blipFill>
          <a:blip r:embed="rId3"/>
          <a:stretch>
            <a:fillRect/>
          </a:stretch>
        </p:blipFill>
        <p:spPr>
          <a:xfrm>
            <a:off x="838200" y="496323"/>
            <a:ext cx="10346827" cy="6361677"/>
          </a:xfrm>
          <a:prstGeom prst="rect">
            <a:avLst/>
          </a:prstGeom>
        </p:spPr>
      </p:pic>
    </p:spTree>
    <p:extLst>
      <p:ext uri="{BB962C8B-B14F-4D97-AF65-F5344CB8AC3E}">
        <p14:creationId xmlns:p14="http://schemas.microsoft.com/office/powerpoint/2010/main" val="9727357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67" y="-118703"/>
            <a:ext cx="10914038" cy="757718"/>
          </a:xfrm>
        </p:spPr>
        <p:txBody>
          <a:bodyPr>
            <a:normAutofit/>
          </a:bodyPr>
          <a:lstStyle/>
          <a:p>
            <a:r>
              <a:rPr lang="en-US" sz="3600" dirty="0"/>
              <a:t>FY24-28 new projects local funding</a:t>
            </a:r>
          </a:p>
        </p:txBody>
      </p:sp>
      <p:sp>
        <p:nvSpPr>
          <p:cNvPr id="4" name="Slide Number Placeholder 3"/>
          <p:cNvSpPr>
            <a:spLocks noGrp="1"/>
          </p:cNvSpPr>
          <p:nvPr>
            <p:ph type="sldNum" sz="quarter" idx="12"/>
          </p:nvPr>
        </p:nvSpPr>
        <p:spPr/>
        <p:txBody>
          <a:bodyPr/>
          <a:lstStyle/>
          <a:p>
            <a:fld id="{65625F11-EADC-2944-8437-490DA1E2084F}" type="slidenum">
              <a:rPr lang="en-US" smtClean="0"/>
              <a:pPr/>
              <a:t>11</a:t>
            </a:fld>
            <a:endParaRPr lang="en-US" dirty="0"/>
          </a:p>
        </p:txBody>
      </p:sp>
      <p:pic>
        <p:nvPicPr>
          <p:cNvPr id="3" name="Picture 2">
            <a:extLst>
              <a:ext uri="{FF2B5EF4-FFF2-40B4-BE49-F238E27FC236}">
                <a16:creationId xmlns:a16="http://schemas.microsoft.com/office/drawing/2014/main" id="{8D2A41B8-043D-7535-0990-854603C538DC}"/>
              </a:ext>
            </a:extLst>
          </p:cNvPr>
          <p:cNvPicPr>
            <a:picLocks noChangeAspect="1"/>
          </p:cNvPicPr>
          <p:nvPr/>
        </p:nvPicPr>
        <p:blipFill>
          <a:blip r:embed="rId3"/>
          <a:stretch>
            <a:fillRect/>
          </a:stretch>
        </p:blipFill>
        <p:spPr>
          <a:xfrm>
            <a:off x="1071908" y="529843"/>
            <a:ext cx="10048183" cy="6191633"/>
          </a:xfrm>
          <a:prstGeom prst="rect">
            <a:avLst/>
          </a:prstGeom>
        </p:spPr>
      </p:pic>
    </p:spTree>
    <p:extLst>
      <p:ext uri="{BB962C8B-B14F-4D97-AF65-F5344CB8AC3E}">
        <p14:creationId xmlns:p14="http://schemas.microsoft.com/office/powerpoint/2010/main" val="20558754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67" y="-118703"/>
            <a:ext cx="10914038" cy="757718"/>
          </a:xfrm>
        </p:spPr>
        <p:txBody>
          <a:bodyPr>
            <a:normAutofit/>
          </a:bodyPr>
          <a:lstStyle/>
          <a:p>
            <a:r>
              <a:rPr lang="en-US" sz="3600" dirty="0"/>
              <a:t>FY24-28 Revenue Based Operations</a:t>
            </a:r>
          </a:p>
        </p:txBody>
      </p:sp>
      <p:sp>
        <p:nvSpPr>
          <p:cNvPr id="4" name="Slide Number Placeholder 3"/>
          <p:cNvSpPr>
            <a:spLocks noGrp="1"/>
          </p:cNvSpPr>
          <p:nvPr>
            <p:ph type="sldNum" sz="quarter" idx="12"/>
          </p:nvPr>
        </p:nvSpPr>
        <p:spPr/>
        <p:txBody>
          <a:bodyPr/>
          <a:lstStyle/>
          <a:p>
            <a:fld id="{65625F11-EADC-2944-8437-490DA1E2084F}" type="slidenum">
              <a:rPr lang="en-US" smtClean="0"/>
              <a:pPr/>
              <a:t>12</a:t>
            </a:fld>
            <a:endParaRPr lang="en-US" dirty="0"/>
          </a:p>
        </p:txBody>
      </p:sp>
      <p:pic>
        <p:nvPicPr>
          <p:cNvPr id="3" name="Picture 2">
            <a:extLst>
              <a:ext uri="{FF2B5EF4-FFF2-40B4-BE49-F238E27FC236}">
                <a16:creationId xmlns:a16="http://schemas.microsoft.com/office/drawing/2014/main" id="{D0FD5087-6663-CAD8-DCB7-758A3D4508B7}"/>
              </a:ext>
            </a:extLst>
          </p:cNvPr>
          <p:cNvPicPr>
            <a:picLocks noChangeAspect="1"/>
          </p:cNvPicPr>
          <p:nvPr/>
        </p:nvPicPr>
        <p:blipFill>
          <a:blip r:embed="rId3"/>
          <a:stretch>
            <a:fillRect/>
          </a:stretch>
        </p:blipFill>
        <p:spPr>
          <a:xfrm>
            <a:off x="3154230" y="513884"/>
            <a:ext cx="5883539" cy="6332813"/>
          </a:xfrm>
          <a:prstGeom prst="rect">
            <a:avLst/>
          </a:prstGeom>
        </p:spPr>
      </p:pic>
    </p:spTree>
    <p:extLst>
      <p:ext uri="{BB962C8B-B14F-4D97-AF65-F5344CB8AC3E}">
        <p14:creationId xmlns:p14="http://schemas.microsoft.com/office/powerpoint/2010/main" val="220269086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67" y="-118703"/>
            <a:ext cx="10914038" cy="757718"/>
          </a:xfrm>
        </p:spPr>
        <p:txBody>
          <a:bodyPr>
            <a:normAutofit/>
          </a:bodyPr>
          <a:lstStyle/>
          <a:p>
            <a:r>
              <a:rPr lang="en-US" sz="3600" dirty="0"/>
              <a:t>FY24-28 DCAMM Funding</a:t>
            </a:r>
          </a:p>
        </p:txBody>
      </p:sp>
      <p:sp>
        <p:nvSpPr>
          <p:cNvPr id="4" name="Slide Number Placeholder 3"/>
          <p:cNvSpPr>
            <a:spLocks noGrp="1"/>
          </p:cNvSpPr>
          <p:nvPr>
            <p:ph type="sldNum" sz="quarter" idx="12"/>
          </p:nvPr>
        </p:nvSpPr>
        <p:spPr/>
        <p:txBody>
          <a:bodyPr/>
          <a:lstStyle/>
          <a:p>
            <a:fld id="{65625F11-EADC-2944-8437-490DA1E2084F}" type="slidenum">
              <a:rPr lang="en-US" smtClean="0"/>
              <a:pPr/>
              <a:t>13</a:t>
            </a:fld>
            <a:endParaRPr lang="en-US" dirty="0"/>
          </a:p>
        </p:txBody>
      </p:sp>
      <p:pic>
        <p:nvPicPr>
          <p:cNvPr id="5" name="Picture 4">
            <a:extLst>
              <a:ext uri="{FF2B5EF4-FFF2-40B4-BE49-F238E27FC236}">
                <a16:creationId xmlns:a16="http://schemas.microsoft.com/office/drawing/2014/main" id="{3793E5C5-3332-63B8-6BB7-A779F95B51F4}"/>
              </a:ext>
            </a:extLst>
          </p:cNvPr>
          <p:cNvPicPr>
            <a:picLocks noChangeAspect="1"/>
          </p:cNvPicPr>
          <p:nvPr/>
        </p:nvPicPr>
        <p:blipFill>
          <a:blip r:embed="rId3"/>
          <a:stretch>
            <a:fillRect/>
          </a:stretch>
        </p:blipFill>
        <p:spPr>
          <a:xfrm>
            <a:off x="0" y="639015"/>
            <a:ext cx="12192000" cy="3115993"/>
          </a:xfrm>
          <a:prstGeom prst="rect">
            <a:avLst/>
          </a:prstGeom>
        </p:spPr>
      </p:pic>
    </p:spTree>
    <p:extLst>
      <p:ext uri="{BB962C8B-B14F-4D97-AF65-F5344CB8AC3E}">
        <p14:creationId xmlns:p14="http://schemas.microsoft.com/office/powerpoint/2010/main" val="39716559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67" y="-118703"/>
            <a:ext cx="10914038" cy="757718"/>
          </a:xfrm>
        </p:spPr>
        <p:txBody>
          <a:bodyPr>
            <a:normAutofit/>
          </a:bodyPr>
          <a:lstStyle/>
          <a:p>
            <a:r>
              <a:rPr lang="en-US" sz="3600"/>
              <a:t>FY24-28 UMBA, Vendor, Federal Funding</a:t>
            </a:r>
            <a:endParaRPr lang="en-US" sz="3600" dirty="0"/>
          </a:p>
        </p:txBody>
      </p:sp>
      <p:sp>
        <p:nvSpPr>
          <p:cNvPr id="4" name="Slide Number Placeholder 3"/>
          <p:cNvSpPr>
            <a:spLocks noGrp="1"/>
          </p:cNvSpPr>
          <p:nvPr>
            <p:ph type="sldNum" sz="quarter" idx="12"/>
          </p:nvPr>
        </p:nvSpPr>
        <p:spPr/>
        <p:txBody>
          <a:bodyPr/>
          <a:lstStyle/>
          <a:p>
            <a:fld id="{65625F11-EADC-2944-8437-490DA1E2084F}" type="slidenum">
              <a:rPr lang="en-US" smtClean="0"/>
              <a:pPr/>
              <a:t>14</a:t>
            </a:fld>
            <a:endParaRPr lang="en-US" dirty="0"/>
          </a:p>
        </p:txBody>
      </p:sp>
      <p:pic>
        <p:nvPicPr>
          <p:cNvPr id="5" name="Picture 4">
            <a:extLst>
              <a:ext uri="{FF2B5EF4-FFF2-40B4-BE49-F238E27FC236}">
                <a16:creationId xmlns:a16="http://schemas.microsoft.com/office/drawing/2014/main" id="{1DD80C64-3068-8AEF-BC64-C3BE0EE9C36B}"/>
              </a:ext>
            </a:extLst>
          </p:cNvPr>
          <p:cNvPicPr>
            <a:picLocks noChangeAspect="1"/>
          </p:cNvPicPr>
          <p:nvPr/>
        </p:nvPicPr>
        <p:blipFill>
          <a:blip r:embed="rId3"/>
          <a:stretch>
            <a:fillRect/>
          </a:stretch>
        </p:blipFill>
        <p:spPr>
          <a:xfrm>
            <a:off x="74578" y="785926"/>
            <a:ext cx="12042843" cy="1550972"/>
          </a:xfrm>
          <a:prstGeom prst="rect">
            <a:avLst/>
          </a:prstGeom>
        </p:spPr>
      </p:pic>
    </p:spTree>
    <p:extLst>
      <p:ext uri="{BB962C8B-B14F-4D97-AF65-F5344CB8AC3E}">
        <p14:creationId xmlns:p14="http://schemas.microsoft.com/office/powerpoint/2010/main" val="365089341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185847" y="136524"/>
            <a:ext cx="11820306" cy="757718"/>
          </a:xfrm>
        </p:spPr>
        <p:txBody>
          <a:bodyPr>
            <a:normAutofit/>
          </a:bodyPr>
          <a:lstStyle/>
          <a:p>
            <a:r>
              <a:rPr lang="en-US" sz="4000" dirty="0"/>
              <a:t>FY24-28 UMB 5-Year Capital Plan - $192.5M</a:t>
            </a:r>
            <a:r>
              <a:rPr lang="en-US" sz="4000" dirty="0">
                <a:highlight>
                  <a:srgbClr val="FFFF00"/>
                </a:highlight>
              </a:rPr>
              <a:t> </a:t>
            </a:r>
          </a:p>
        </p:txBody>
      </p:sp>
      <p:sp>
        <p:nvSpPr>
          <p:cNvPr id="2" name="Slide Number Placeholder 1"/>
          <p:cNvSpPr>
            <a:spLocks noGrp="1"/>
          </p:cNvSpPr>
          <p:nvPr>
            <p:ph type="sldNum" sz="quarter" idx="12"/>
          </p:nvPr>
        </p:nvSpPr>
        <p:spPr/>
        <p:txBody>
          <a:bodyPr/>
          <a:lstStyle/>
          <a:p>
            <a:fld id="{65625F11-EADC-2944-8437-490DA1E2084F}" type="slidenum">
              <a:rPr lang="en-US" smtClean="0"/>
              <a:pPr/>
              <a:t>2</a:t>
            </a:fld>
            <a:endParaRPr lang="en-US" dirty="0"/>
          </a:p>
        </p:txBody>
      </p:sp>
      <p:sp>
        <p:nvSpPr>
          <p:cNvPr id="5" name="Content Placeholder 5">
            <a:extLst>
              <a:ext uri="{FF2B5EF4-FFF2-40B4-BE49-F238E27FC236}">
                <a16:creationId xmlns:a16="http://schemas.microsoft.com/office/drawing/2014/main" id="{7D1869C3-A519-5D04-B260-FF4BF7461AD8}"/>
              </a:ext>
            </a:extLst>
          </p:cNvPr>
          <p:cNvSpPr txBox="1">
            <a:spLocks/>
          </p:cNvSpPr>
          <p:nvPr/>
        </p:nvSpPr>
        <p:spPr>
          <a:xfrm>
            <a:off x="476250" y="795627"/>
            <a:ext cx="11076767" cy="59258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dirty="0"/>
              <a:t>DCAMM 								$24.1M</a:t>
            </a:r>
          </a:p>
          <a:p>
            <a:pPr>
              <a:lnSpc>
                <a:spcPct val="100000"/>
              </a:lnSpc>
              <a:spcAft>
                <a:spcPts val="600"/>
              </a:spcAft>
            </a:pPr>
            <a:r>
              <a:rPr lang="en-US" dirty="0"/>
              <a:t>UMBA (UMASS commercial paper, SDQD Project)				$31.2M</a:t>
            </a:r>
          </a:p>
          <a:p>
            <a:pPr lvl="1">
              <a:lnSpc>
                <a:spcPct val="100000"/>
              </a:lnSpc>
              <a:spcAft>
                <a:spcPts val="600"/>
              </a:spcAft>
            </a:pPr>
            <a:r>
              <a:rPr lang="en-US" i="1" dirty="0"/>
              <a:t>Total SDQD Project Cost $183M for reference (SDQD $138.8M, REAB $44.2M) including spend from prior years</a:t>
            </a:r>
          </a:p>
          <a:p>
            <a:pPr>
              <a:lnSpc>
                <a:spcPct val="100000"/>
              </a:lnSpc>
              <a:spcAft>
                <a:spcPts val="600"/>
              </a:spcAft>
            </a:pPr>
            <a:r>
              <a:rPr lang="en-US" dirty="0"/>
              <a:t>Vendor contracts							$1.9M</a:t>
            </a:r>
          </a:p>
          <a:p>
            <a:pPr>
              <a:lnSpc>
                <a:spcPct val="100000"/>
              </a:lnSpc>
              <a:spcAft>
                <a:spcPts val="600"/>
              </a:spcAft>
            </a:pPr>
            <a:r>
              <a:rPr lang="en-US" dirty="0"/>
              <a:t>Federally funded							$3.7M</a:t>
            </a:r>
          </a:p>
          <a:p>
            <a:pPr>
              <a:lnSpc>
                <a:spcPct val="100000"/>
              </a:lnSpc>
              <a:spcAft>
                <a:spcPts val="600"/>
              </a:spcAft>
            </a:pPr>
            <a:r>
              <a:rPr lang="en-US" dirty="0"/>
              <a:t>Local Funding Sources 							$131.6M</a:t>
            </a:r>
          </a:p>
          <a:p>
            <a:pPr lvl="1">
              <a:lnSpc>
                <a:spcPct val="100000"/>
              </a:lnSpc>
            </a:pPr>
            <a:r>
              <a:rPr lang="en-US" dirty="0"/>
              <a:t>Local Funding Sources FY24 (Local Cash)					$41.8M</a:t>
            </a:r>
          </a:p>
          <a:p>
            <a:pPr lvl="3">
              <a:lnSpc>
                <a:spcPct val="120000"/>
              </a:lnSpc>
              <a:spcBef>
                <a:spcPts val="0"/>
              </a:spcBef>
            </a:pPr>
            <a:r>
              <a:rPr lang="en-US" sz="1700" b="1" dirty="0"/>
              <a:t>$5.9M </a:t>
            </a:r>
            <a:r>
              <a:rPr lang="en-US" sz="1700" dirty="0"/>
              <a:t>from reserves in revenue-based operations (lab fees, gifts, ESS, RTF, etc.)</a:t>
            </a:r>
            <a:endParaRPr lang="en-US" sz="1700" b="1" dirty="0"/>
          </a:p>
          <a:p>
            <a:pPr lvl="3">
              <a:lnSpc>
                <a:spcPct val="120000"/>
              </a:lnSpc>
              <a:spcBef>
                <a:spcPts val="0"/>
              </a:spcBef>
            </a:pPr>
            <a:r>
              <a:rPr lang="en-US" sz="1700" b="1" dirty="0"/>
              <a:t>$35.9M </a:t>
            </a:r>
            <a:r>
              <a:rPr lang="en-US" sz="1700" dirty="0"/>
              <a:t>from reserves generated by depreciation &amp; general cash reserve</a:t>
            </a:r>
          </a:p>
          <a:p>
            <a:pPr lvl="4">
              <a:lnSpc>
                <a:spcPct val="120000"/>
              </a:lnSpc>
              <a:spcBef>
                <a:spcPts val="0"/>
              </a:spcBef>
            </a:pPr>
            <a:r>
              <a:rPr lang="en-US" sz="1700" dirty="0"/>
              <a:t>$9.2M Campus cash from DCAMM split projects</a:t>
            </a:r>
          </a:p>
          <a:p>
            <a:pPr lvl="4">
              <a:lnSpc>
                <a:spcPct val="120000"/>
              </a:lnSpc>
              <a:spcBef>
                <a:spcPts val="0"/>
              </a:spcBef>
            </a:pPr>
            <a:r>
              <a:rPr lang="en-US" sz="1700" dirty="0"/>
              <a:t>$11.9M Compliance </a:t>
            </a:r>
          </a:p>
          <a:p>
            <a:pPr lvl="4">
              <a:lnSpc>
                <a:spcPct val="120000"/>
              </a:lnSpc>
              <a:spcBef>
                <a:spcPts val="0"/>
              </a:spcBef>
            </a:pPr>
            <a:r>
              <a:rPr lang="en-US" sz="1700" dirty="0"/>
              <a:t>$3.0M FY23 Approved projects already underway</a:t>
            </a:r>
          </a:p>
          <a:p>
            <a:pPr lvl="4">
              <a:lnSpc>
                <a:spcPct val="120000"/>
              </a:lnSpc>
              <a:spcBef>
                <a:spcPts val="0"/>
              </a:spcBef>
            </a:pPr>
            <a:r>
              <a:rPr lang="en-US" sz="1700" dirty="0"/>
              <a:t>$6.1M FY23 Approved not started</a:t>
            </a:r>
          </a:p>
          <a:p>
            <a:pPr lvl="4">
              <a:lnSpc>
                <a:spcPct val="120000"/>
              </a:lnSpc>
              <a:spcBef>
                <a:spcPts val="0"/>
              </a:spcBef>
            </a:pPr>
            <a:r>
              <a:rPr lang="en-US" sz="1700" dirty="0"/>
              <a:t>$5.8M New projects</a:t>
            </a:r>
          </a:p>
          <a:p>
            <a:pPr lvl="1">
              <a:lnSpc>
                <a:spcPct val="100000"/>
              </a:lnSpc>
              <a:spcAft>
                <a:spcPts val="600"/>
              </a:spcAft>
            </a:pPr>
            <a:r>
              <a:rPr lang="en-US" sz="2100" dirty="0"/>
              <a:t>Local Funding Sources FY25-28 (Local Cash)					</a:t>
            </a:r>
            <a:r>
              <a:rPr lang="en-US" dirty="0"/>
              <a:t>$89.9M</a:t>
            </a:r>
          </a:p>
          <a:p>
            <a:pPr lvl="3">
              <a:lnSpc>
                <a:spcPct val="120000"/>
              </a:lnSpc>
              <a:spcBef>
                <a:spcPts val="0"/>
              </a:spcBef>
            </a:pPr>
            <a:r>
              <a:rPr lang="en-US" sz="1700" dirty="0"/>
              <a:t>1.2M from reserves in revenue-based operations</a:t>
            </a:r>
          </a:p>
          <a:p>
            <a:pPr lvl="3">
              <a:lnSpc>
                <a:spcPct val="120000"/>
              </a:lnSpc>
              <a:spcBef>
                <a:spcPts val="0"/>
              </a:spcBef>
            </a:pPr>
            <a:r>
              <a:rPr lang="en-US" sz="1700" dirty="0"/>
              <a:t>$88.7M from reserves generated by depreciation </a:t>
            </a:r>
          </a:p>
          <a:p>
            <a:pPr lvl="4">
              <a:lnSpc>
                <a:spcPct val="120000"/>
              </a:lnSpc>
              <a:spcBef>
                <a:spcPts val="0"/>
              </a:spcBef>
            </a:pPr>
            <a:r>
              <a:rPr lang="en-US" sz="1700" dirty="0"/>
              <a:t>$30.6M Campus cash from DCAMM split projects</a:t>
            </a:r>
          </a:p>
          <a:p>
            <a:pPr lvl="4">
              <a:lnSpc>
                <a:spcPct val="120000"/>
              </a:lnSpc>
              <a:spcBef>
                <a:spcPts val="0"/>
              </a:spcBef>
            </a:pPr>
            <a:r>
              <a:rPr lang="en-US" sz="1700" dirty="0"/>
              <a:t>$10.2M Compliance</a:t>
            </a:r>
          </a:p>
          <a:p>
            <a:pPr lvl="4">
              <a:lnSpc>
                <a:spcPct val="120000"/>
              </a:lnSpc>
              <a:spcBef>
                <a:spcPts val="0"/>
              </a:spcBef>
            </a:pPr>
            <a:r>
              <a:rPr lang="en-US" sz="1700" dirty="0"/>
              <a:t>$12.5M Approved projects already underway</a:t>
            </a:r>
          </a:p>
          <a:p>
            <a:pPr lvl="4">
              <a:lnSpc>
                <a:spcPct val="120000"/>
              </a:lnSpc>
              <a:spcBef>
                <a:spcPts val="0"/>
              </a:spcBef>
            </a:pPr>
            <a:r>
              <a:rPr lang="en-US" sz="1700" dirty="0"/>
              <a:t>$12.2M FY23 Approved not started</a:t>
            </a:r>
          </a:p>
          <a:p>
            <a:pPr lvl="4">
              <a:lnSpc>
                <a:spcPct val="120000"/>
              </a:lnSpc>
              <a:spcBef>
                <a:spcPts val="0"/>
              </a:spcBef>
            </a:pPr>
            <a:r>
              <a:rPr lang="en-US" sz="1700" dirty="0"/>
              <a:t>$23.2M New projects	</a:t>
            </a:r>
            <a:r>
              <a:rPr lang="en-US" sz="2300" dirty="0"/>
              <a:t>	</a:t>
            </a:r>
            <a:r>
              <a:rPr lang="en-US" sz="2100" dirty="0"/>
              <a:t>			</a:t>
            </a:r>
          </a:p>
          <a:p>
            <a:pPr lvl="3">
              <a:lnSpc>
                <a:spcPct val="100000"/>
              </a:lnSpc>
              <a:spcAft>
                <a:spcPts val="600"/>
              </a:spcAft>
            </a:pPr>
            <a:endParaRPr lang="en-US" sz="1500" b="1" dirty="0"/>
          </a:p>
          <a:p>
            <a:pPr lvl="4">
              <a:lnSpc>
                <a:spcPct val="100000"/>
              </a:lnSpc>
              <a:spcAft>
                <a:spcPts val="600"/>
              </a:spcAft>
            </a:pPr>
            <a:endParaRPr lang="en-US" sz="1500" dirty="0"/>
          </a:p>
          <a:p>
            <a:pPr lvl="2"/>
            <a:endParaRPr lang="en-US" sz="1600" dirty="0"/>
          </a:p>
        </p:txBody>
      </p:sp>
    </p:spTree>
    <p:extLst>
      <p:ext uri="{BB962C8B-B14F-4D97-AF65-F5344CB8AC3E}">
        <p14:creationId xmlns:p14="http://schemas.microsoft.com/office/powerpoint/2010/main" val="30884432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847" y="136524"/>
            <a:ext cx="11820306" cy="757718"/>
          </a:xfrm>
        </p:spPr>
        <p:txBody>
          <a:bodyPr>
            <a:normAutofit/>
          </a:bodyPr>
          <a:lstStyle/>
          <a:p>
            <a:r>
              <a:rPr lang="en-US" sz="4000" dirty="0"/>
              <a:t>FY24-28 UMB 5-Year Capital Plan - $192.5M</a:t>
            </a:r>
            <a:r>
              <a:rPr lang="en-US" sz="4000" dirty="0">
                <a:highlight>
                  <a:srgbClr val="FFFF00"/>
                </a:highlight>
              </a:rPr>
              <a:t> </a:t>
            </a:r>
          </a:p>
        </p:txBody>
      </p:sp>
      <p:sp>
        <p:nvSpPr>
          <p:cNvPr id="2" name="Slide Number Placeholder 1"/>
          <p:cNvSpPr>
            <a:spLocks noGrp="1"/>
          </p:cNvSpPr>
          <p:nvPr>
            <p:ph type="sldNum" sz="quarter" idx="12"/>
          </p:nvPr>
        </p:nvSpPr>
        <p:spPr/>
        <p:txBody>
          <a:bodyPr/>
          <a:lstStyle/>
          <a:p>
            <a:fld id="{65625F11-EADC-2944-8437-490DA1E2084F}" type="slidenum">
              <a:rPr lang="en-US" smtClean="0"/>
              <a:pPr/>
              <a:t>3</a:t>
            </a:fld>
            <a:endParaRPr lang="en-US" dirty="0"/>
          </a:p>
        </p:txBody>
      </p:sp>
      <p:sp>
        <p:nvSpPr>
          <p:cNvPr id="3" name="Content Placeholder 5">
            <a:extLst>
              <a:ext uri="{FF2B5EF4-FFF2-40B4-BE49-F238E27FC236}">
                <a16:creationId xmlns:a16="http://schemas.microsoft.com/office/drawing/2014/main" id="{3FBE823D-AC28-4EB4-EF66-B208D4F7C2A2}"/>
              </a:ext>
            </a:extLst>
          </p:cNvPr>
          <p:cNvSpPr txBox="1">
            <a:spLocks/>
          </p:cNvSpPr>
          <p:nvPr/>
        </p:nvSpPr>
        <p:spPr>
          <a:xfrm>
            <a:off x="307096" y="938104"/>
            <a:ext cx="11168344" cy="5572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Relationship to Strategic &amp; Master Plans:</a:t>
            </a:r>
          </a:p>
          <a:p>
            <a:pPr lvl="1"/>
            <a:r>
              <a:rPr lang="en-US" sz="1600" dirty="0"/>
              <a:t>The last major component of the 2009 Boston Campus Master Plan, the SDQD project, is nearing completion. </a:t>
            </a:r>
          </a:p>
          <a:p>
            <a:pPr lvl="1"/>
            <a:r>
              <a:rPr lang="en-US" sz="1600" dirty="0"/>
              <a:t>Boston has completed a new Campus Master Plan to set the course for the next decade plus.</a:t>
            </a:r>
          </a:p>
          <a:p>
            <a:pPr lvl="1"/>
            <a:r>
              <a:rPr lang="en-US" sz="1600" dirty="0"/>
              <a:t>New capital projects are focusing on critical deferred maintenance and compliance/safety related issues, with a particular emphasis on Title IX compliance enhancing initiatives in Athletics.  </a:t>
            </a:r>
          </a:p>
          <a:p>
            <a:pPr lvl="1"/>
            <a:r>
              <a:rPr lang="en-US" sz="1600" dirty="0"/>
              <a:t>Federal funds have been secured to complete a programmatic study and construct a Home Care Digital and Simulation Lab for the Manning College of Nursing and Health Sciences.</a:t>
            </a:r>
          </a:p>
          <a:p>
            <a:r>
              <a:rPr lang="en-US" sz="1600" dirty="0"/>
              <a:t>Focus on Deferred Maintenance:</a:t>
            </a:r>
          </a:p>
          <a:p>
            <a:pPr lvl="1"/>
            <a:r>
              <a:rPr lang="en-US" sz="1600" dirty="0"/>
              <a:t>Boston’s current capital projects are focusing on identified deferred maintenance in some of our older facilities.  </a:t>
            </a:r>
          </a:p>
          <a:p>
            <a:pPr lvl="1"/>
            <a:r>
              <a:rPr lang="en-US" sz="1600" dirty="0"/>
              <a:t>Projects are focusing on facades, primary transformers, building entrances, HVAC, fire alarms and building controls upgrades. </a:t>
            </a:r>
          </a:p>
          <a:p>
            <a:r>
              <a:rPr lang="en-US" sz="1600" dirty="0"/>
              <a:t>Commitment to Sustainability:</a:t>
            </a:r>
          </a:p>
          <a:p>
            <a:pPr lvl="1"/>
            <a:r>
              <a:rPr lang="en-US" sz="1600" dirty="0"/>
              <a:t>Boston continues its focus on sustainability and resiliency and has completed a Campus Energy Carbon Master Plan to guide the Campus toward net zero by 2050 and to meet the interim milestone goals set by the State.</a:t>
            </a:r>
          </a:p>
          <a:p>
            <a:pPr lvl="1"/>
            <a:r>
              <a:rPr lang="en-US" sz="1600" dirty="0"/>
              <a:t>A major overhaul and expansion of capacity of the Campus’ Salt Water Pump House and harbor cove dredging project has been launched to utilize clean, green sources of cooling and potentially heating.  </a:t>
            </a:r>
          </a:p>
          <a:p>
            <a:pPr lvl="1"/>
            <a:r>
              <a:rPr lang="en-US" sz="1600" dirty="0"/>
              <a:t>In addition to over 1mw of solar capacity, the Campus has added 500kw of battery storage that can be fed back into the electrical distribution.</a:t>
            </a:r>
          </a:p>
        </p:txBody>
      </p:sp>
    </p:spTree>
    <p:extLst>
      <p:ext uri="{BB962C8B-B14F-4D97-AF65-F5344CB8AC3E}">
        <p14:creationId xmlns:p14="http://schemas.microsoft.com/office/powerpoint/2010/main" val="376894869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847" y="136524"/>
            <a:ext cx="11820306" cy="757718"/>
          </a:xfrm>
        </p:spPr>
        <p:txBody>
          <a:bodyPr>
            <a:normAutofit/>
          </a:bodyPr>
          <a:lstStyle/>
          <a:p>
            <a:r>
              <a:rPr lang="en-US" sz="2800" dirty="0"/>
              <a:t>FY24-28 UMB 5-Year Capital Plan - $192.5M (by project category)</a:t>
            </a:r>
          </a:p>
        </p:txBody>
      </p:sp>
      <p:sp>
        <p:nvSpPr>
          <p:cNvPr id="2" name="Slide Number Placeholder 1"/>
          <p:cNvSpPr>
            <a:spLocks noGrp="1"/>
          </p:cNvSpPr>
          <p:nvPr>
            <p:ph type="sldNum" sz="quarter" idx="12"/>
          </p:nvPr>
        </p:nvSpPr>
        <p:spPr/>
        <p:txBody>
          <a:bodyPr/>
          <a:lstStyle/>
          <a:p>
            <a:fld id="{65625F11-EADC-2944-8437-490DA1E2084F}" type="slidenum">
              <a:rPr lang="en-US" smtClean="0"/>
              <a:pPr/>
              <a:t>4</a:t>
            </a:fld>
            <a:endParaRPr lang="en-US" dirty="0"/>
          </a:p>
        </p:txBody>
      </p:sp>
      <p:pic>
        <p:nvPicPr>
          <p:cNvPr id="6" name="Picture 5">
            <a:extLst>
              <a:ext uri="{FF2B5EF4-FFF2-40B4-BE49-F238E27FC236}">
                <a16:creationId xmlns:a16="http://schemas.microsoft.com/office/drawing/2014/main" id="{DC481CD7-39B0-A822-F87A-EB75C5D7E257}"/>
              </a:ext>
            </a:extLst>
          </p:cNvPr>
          <p:cNvPicPr>
            <a:picLocks noChangeAspect="1"/>
          </p:cNvPicPr>
          <p:nvPr/>
        </p:nvPicPr>
        <p:blipFill>
          <a:blip r:embed="rId3"/>
          <a:stretch>
            <a:fillRect/>
          </a:stretch>
        </p:blipFill>
        <p:spPr>
          <a:xfrm>
            <a:off x="-1" y="894242"/>
            <a:ext cx="12171268" cy="5375929"/>
          </a:xfrm>
          <a:prstGeom prst="rect">
            <a:avLst/>
          </a:prstGeom>
        </p:spPr>
      </p:pic>
      <p:pic>
        <p:nvPicPr>
          <p:cNvPr id="8" name="Picture 7">
            <a:extLst>
              <a:ext uri="{FF2B5EF4-FFF2-40B4-BE49-F238E27FC236}">
                <a16:creationId xmlns:a16="http://schemas.microsoft.com/office/drawing/2014/main" id="{BE8F45D2-62DD-8F90-35F4-F26CEE07806B}"/>
              </a:ext>
            </a:extLst>
          </p:cNvPr>
          <p:cNvPicPr>
            <a:picLocks noChangeAspect="1"/>
          </p:cNvPicPr>
          <p:nvPr/>
        </p:nvPicPr>
        <p:blipFill>
          <a:blip r:embed="rId4"/>
          <a:stretch>
            <a:fillRect/>
          </a:stretch>
        </p:blipFill>
        <p:spPr>
          <a:xfrm>
            <a:off x="1165099" y="852923"/>
            <a:ext cx="9841067" cy="5458565"/>
          </a:xfrm>
          <a:prstGeom prst="rect">
            <a:avLst/>
          </a:prstGeom>
        </p:spPr>
      </p:pic>
    </p:spTree>
    <p:extLst>
      <p:ext uri="{BB962C8B-B14F-4D97-AF65-F5344CB8AC3E}">
        <p14:creationId xmlns:p14="http://schemas.microsoft.com/office/powerpoint/2010/main" val="8281753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847" y="136524"/>
            <a:ext cx="11820306" cy="757718"/>
          </a:xfrm>
        </p:spPr>
        <p:txBody>
          <a:bodyPr>
            <a:normAutofit/>
          </a:bodyPr>
          <a:lstStyle/>
          <a:p>
            <a:r>
              <a:rPr lang="en-US" sz="2800" dirty="0"/>
              <a:t>FY24-28 UMB 5-Year Capital Plan - $192.5M (by funding source)</a:t>
            </a:r>
            <a:r>
              <a:rPr lang="en-US" sz="2800" dirty="0">
                <a:highlight>
                  <a:srgbClr val="FFFF00"/>
                </a:highlight>
              </a:rPr>
              <a:t> </a:t>
            </a:r>
          </a:p>
        </p:txBody>
      </p:sp>
      <p:sp>
        <p:nvSpPr>
          <p:cNvPr id="2" name="Slide Number Placeholder 1"/>
          <p:cNvSpPr>
            <a:spLocks noGrp="1"/>
          </p:cNvSpPr>
          <p:nvPr>
            <p:ph type="sldNum" sz="quarter" idx="12"/>
          </p:nvPr>
        </p:nvSpPr>
        <p:spPr/>
        <p:txBody>
          <a:bodyPr/>
          <a:lstStyle/>
          <a:p>
            <a:fld id="{65625F11-EADC-2944-8437-490DA1E2084F}" type="slidenum">
              <a:rPr lang="en-US" smtClean="0"/>
              <a:pPr/>
              <a:t>5</a:t>
            </a:fld>
            <a:endParaRPr lang="en-US" dirty="0"/>
          </a:p>
        </p:txBody>
      </p:sp>
      <p:pic>
        <p:nvPicPr>
          <p:cNvPr id="3" name="Picture 2">
            <a:extLst>
              <a:ext uri="{FF2B5EF4-FFF2-40B4-BE49-F238E27FC236}">
                <a16:creationId xmlns:a16="http://schemas.microsoft.com/office/drawing/2014/main" id="{071B7AA6-0834-9CE6-236B-AF9354502A97}"/>
              </a:ext>
            </a:extLst>
          </p:cNvPr>
          <p:cNvPicPr>
            <a:picLocks noChangeAspect="1"/>
          </p:cNvPicPr>
          <p:nvPr/>
        </p:nvPicPr>
        <p:blipFill>
          <a:blip r:embed="rId3"/>
          <a:stretch>
            <a:fillRect/>
          </a:stretch>
        </p:blipFill>
        <p:spPr>
          <a:xfrm>
            <a:off x="1524000" y="894242"/>
            <a:ext cx="8964975" cy="5827234"/>
          </a:xfrm>
          <a:prstGeom prst="rect">
            <a:avLst/>
          </a:prstGeom>
        </p:spPr>
      </p:pic>
      <p:pic>
        <p:nvPicPr>
          <p:cNvPr id="4" name="Picture 3">
            <a:extLst>
              <a:ext uri="{FF2B5EF4-FFF2-40B4-BE49-F238E27FC236}">
                <a16:creationId xmlns:a16="http://schemas.microsoft.com/office/drawing/2014/main" id="{AC3DDF8A-F2F6-5EB3-A096-FE9233347107}"/>
              </a:ext>
            </a:extLst>
          </p:cNvPr>
          <p:cNvPicPr>
            <a:picLocks noChangeAspect="1"/>
          </p:cNvPicPr>
          <p:nvPr/>
        </p:nvPicPr>
        <p:blipFill>
          <a:blip r:embed="rId4"/>
          <a:stretch>
            <a:fillRect/>
          </a:stretch>
        </p:blipFill>
        <p:spPr>
          <a:xfrm>
            <a:off x="1417732" y="989121"/>
            <a:ext cx="9177510" cy="5514139"/>
          </a:xfrm>
          <a:prstGeom prst="rect">
            <a:avLst/>
          </a:prstGeom>
        </p:spPr>
      </p:pic>
    </p:spTree>
    <p:extLst>
      <p:ext uri="{BB962C8B-B14F-4D97-AF65-F5344CB8AC3E}">
        <p14:creationId xmlns:p14="http://schemas.microsoft.com/office/powerpoint/2010/main" val="2139100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600" dirty="0"/>
              <a:t>FY24-28 Local Funding from depreciation reserve</a:t>
            </a:r>
          </a:p>
        </p:txBody>
      </p:sp>
      <p:sp>
        <p:nvSpPr>
          <p:cNvPr id="4" name="Slide Number Placeholder 3"/>
          <p:cNvSpPr>
            <a:spLocks noGrp="1"/>
          </p:cNvSpPr>
          <p:nvPr>
            <p:ph type="sldNum" sz="quarter" idx="12"/>
          </p:nvPr>
        </p:nvSpPr>
        <p:spPr/>
        <p:txBody>
          <a:bodyPr/>
          <a:lstStyle/>
          <a:p>
            <a:fld id="{65625F11-EADC-2944-8437-490DA1E2084F}" type="slidenum">
              <a:rPr lang="en-US" smtClean="0"/>
              <a:pPr/>
              <a:t>6</a:t>
            </a:fld>
            <a:endParaRPr lang="en-US" dirty="0"/>
          </a:p>
        </p:txBody>
      </p:sp>
      <p:pic>
        <p:nvPicPr>
          <p:cNvPr id="5" name="Picture 4">
            <a:extLst>
              <a:ext uri="{FF2B5EF4-FFF2-40B4-BE49-F238E27FC236}">
                <a16:creationId xmlns:a16="http://schemas.microsoft.com/office/drawing/2014/main" id="{8726FFE4-2814-2D8A-2CA9-DE3F035AEAEC}"/>
              </a:ext>
            </a:extLst>
          </p:cNvPr>
          <p:cNvPicPr>
            <a:picLocks noChangeAspect="1"/>
          </p:cNvPicPr>
          <p:nvPr/>
        </p:nvPicPr>
        <p:blipFill>
          <a:blip r:embed="rId3"/>
          <a:stretch>
            <a:fillRect/>
          </a:stretch>
        </p:blipFill>
        <p:spPr>
          <a:xfrm>
            <a:off x="2587556" y="777829"/>
            <a:ext cx="7016887" cy="5876538"/>
          </a:xfrm>
          <a:prstGeom prst="rect">
            <a:avLst/>
          </a:prstGeom>
        </p:spPr>
      </p:pic>
    </p:spTree>
    <p:extLst>
      <p:ext uri="{BB962C8B-B14F-4D97-AF65-F5344CB8AC3E}">
        <p14:creationId xmlns:p14="http://schemas.microsoft.com/office/powerpoint/2010/main" val="129529635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600" dirty="0"/>
              <a:t>FY24-28 DCAMM split local funding</a:t>
            </a:r>
          </a:p>
        </p:txBody>
      </p:sp>
      <p:sp>
        <p:nvSpPr>
          <p:cNvPr id="4" name="Slide Number Placeholder 3"/>
          <p:cNvSpPr>
            <a:spLocks noGrp="1"/>
          </p:cNvSpPr>
          <p:nvPr>
            <p:ph type="sldNum" sz="quarter" idx="12"/>
          </p:nvPr>
        </p:nvSpPr>
        <p:spPr/>
        <p:txBody>
          <a:bodyPr/>
          <a:lstStyle/>
          <a:p>
            <a:fld id="{65625F11-EADC-2944-8437-490DA1E2084F}" type="slidenum">
              <a:rPr lang="en-US" smtClean="0"/>
              <a:pPr/>
              <a:t>7</a:t>
            </a:fld>
            <a:endParaRPr lang="en-US" dirty="0"/>
          </a:p>
        </p:txBody>
      </p:sp>
      <p:pic>
        <p:nvPicPr>
          <p:cNvPr id="3" name="Picture 2">
            <a:extLst>
              <a:ext uri="{FF2B5EF4-FFF2-40B4-BE49-F238E27FC236}">
                <a16:creationId xmlns:a16="http://schemas.microsoft.com/office/drawing/2014/main" id="{DC935E66-1D7F-875A-7AEB-02EC0ED9DBEE}"/>
              </a:ext>
            </a:extLst>
          </p:cNvPr>
          <p:cNvPicPr>
            <a:picLocks noChangeAspect="1"/>
          </p:cNvPicPr>
          <p:nvPr/>
        </p:nvPicPr>
        <p:blipFill>
          <a:blip r:embed="rId3"/>
          <a:stretch>
            <a:fillRect/>
          </a:stretch>
        </p:blipFill>
        <p:spPr>
          <a:xfrm>
            <a:off x="201038" y="982405"/>
            <a:ext cx="11789923" cy="4025652"/>
          </a:xfrm>
          <a:prstGeom prst="rect">
            <a:avLst/>
          </a:prstGeom>
        </p:spPr>
      </p:pic>
    </p:spTree>
    <p:extLst>
      <p:ext uri="{BB962C8B-B14F-4D97-AF65-F5344CB8AC3E}">
        <p14:creationId xmlns:p14="http://schemas.microsoft.com/office/powerpoint/2010/main" val="274929180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600" dirty="0"/>
              <a:t>FY24-28 Compliance/Safety local funding</a:t>
            </a:r>
          </a:p>
        </p:txBody>
      </p:sp>
      <p:sp>
        <p:nvSpPr>
          <p:cNvPr id="4" name="Slide Number Placeholder 3"/>
          <p:cNvSpPr>
            <a:spLocks noGrp="1"/>
          </p:cNvSpPr>
          <p:nvPr>
            <p:ph type="sldNum" sz="quarter" idx="12"/>
          </p:nvPr>
        </p:nvSpPr>
        <p:spPr/>
        <p:txBody>
          <a:bodyPr/>
          <a:lstStyle/>
          <a:p>
            <a:fld id="{65625F11-EADC-2944-8437-490DA1E2084F}" type="slidenum">
              <a:rPr lang="en-US" smtClean="0"/>
              <a:pPr/>
              <a:t>8</a:t>
            </a:fld>
            <a:endParaRPr lang="en-US" dirty="0"/>
          </a:p>
        </p:txBody>
      </p:sp>
      <p:pic>
        <p:nvPicPr>
          <p:cNvPr id="3" name="Picture 2">
            <a:extLst>
              <a:ext uri="{FF2B5EF4-FFF2-40B4-BE49-F238E27FC236}">
                <a16:creationId xmlns:a16="http://schemas.microsoft.com/office/drawing/2014/main" id="{57A35558-09B6-DD35-A59B-05F1A5D4505E}"/>
              </a:ext>
            </a:extLst>
          </p:cNvPr>
          <p:cNvPicPr>
            <a:picLocks noChangeAspect="1"/>
          </p:cNvPicPr>
          <p:nvPr/>
        </p:nvPicPr>
        <p:blipFill>
          <a:blip r:embed="rId3"/>
          <a:stretch>
            <a:fillRect/>
          </a:stretch>
        </p:blipFill>
        <p:spPr>
          <a:xfrm>
            <a:off x="0" y="1077215"/>
            <a:ext cx="12192000" cy="1337799"/>
          </a:xfrm>
          <a:prstGeom prst="rect">
            <a:avLst/>
          </a:prstGeom>
        </p:spPr>
      </p:pic>
    </p:spTree>
    <p:extLst>
      <p:ext uri="{BB962C8B-B14F-4D97-AF65-F5344CB8AC3E}">
        <p14:creationId xmlns:p14="http://schemas.microsoft.com/office/powerpoint/2010/main" val="92856468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40" y="203633"/>
            <a:ext cx="10914038" cy="757718"/>
          </a:xfrm>
        </p:spPr>
        <p:txBody>
          <a:bodyPr>
            <a:normAutofit/>
          </a:bodyPr>
          <a:lstStyle/>
          <a:p>
            <a:r>
              <a:rPr lang="en-US" sz="3600" dirty="0"/>
              <a:t>FY24-28 Approved underway local funding</a:t>
            </a:r>
          </a:p>
        </p:txBody>
      </p:sp>
      <p:sp>
        <p:nvSpPr>
          <p:cNvPr id="4" name="Slide Number Placeholder 3"/>
          <p:cNvSpPr>
            <a:spLocks noGrp="1"/>
          </p:cNvSpPr>
          <p:nvPr>
            <p:ph type="sldNum" sz="quarter" idx="12"/>
          </p:nvPr>
        </p:nvSpPr>
        <p:spPr/>
        <p:txBody>
          <a:bodyPr/>
          <a:lstStyle/>
          <a:p>
            <a:fld id="{65625F11-EADC-2944-8437-490DA1E2084F}" type="slidenum">
              <a:rPr lang="en-US" smtClean="0"/>
              <a:pPr/>
              <a:t>9</a:t>
            </a:fld>
            <a:endParaRPr lang="en-US" dirty="0"/>
          </a:p>
        </p:txBody>
      </p:sp>
      <p:pic>
        <p:nvPicPr>
          <p:cNvPr id="3" name="Picture 2">
            <a:extLst>
              <a:ext uri="{FF2B5EF4-FFF2-40B4-BE49-F238E27FC236}">
                <a16:creationId xmlns:a16="http://schemas.microsoft.com/office/drawing/2014/main" id="{3FCCC402-35A9-A752-BD76-5CEDB043B044}"/>
              </a:ext>
            </a:extLst>
          </p:cNvPr>
          <p:cNvPicPr>
            <a:picLocks noChangeAspect="1"/>
          </p:cNvPicPr>
          <p:nvPr/>
        </p:nvPicPr>
        <p:blipFill>
          <a:blip r:embed="rId3"/>
          <a:stretch>
            <a:fillRect/>
          </a:stretch>
        </p:blipFill>
        <p:spPr>
          <a:xfrm>
            <a:off x="0" y="1135860"/>
            <a:ext cx="12192000" cy="2293140"/>
          </a:xfrm>
          <a:prstGeom prst="rect">
            <a:avLst/>
          </a:prstGeom>
        </p:spPr>
      </p:pic>
    </p:spTree>
    <p:extLst>
      <p:ext uri="{BB962C8B-B14F-4D97-AF65-F5344CB8AC3E}">
        <p14:creationId xmlns:p14="http://schemas.microsoft.com/office/powerpoint/2010/main" val="3683682824"/>
      </p:ext>
    </p:extLst>
  </p:cSld>
  <p:clrMapOvr>
    <a:masterClrMapping/>
  </p:clrMapOvr>
  <p:transition spd="slow">
    <p:wipe/>
  </p:transition>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C8580CE83DA4CACDDE1C7CE7A4102" ma:contentTypeVersion="11" ma:contentTypeDescription="Create a new document." ma:contentTypeScope="" ma:versionID="9f99532985f9c08fc25bc30dfd809c58">
  <xsd:schema xmlns:xsd="http://www.w3.org/2001/XMLSchema" xmlns:xs="http://www.w3.org/2001/XMLSchema" xmlns:p="http://schemas.microsoft.com/office/2006/metadata/properties" xmlns:ns3="688ff3d1-4b03-483a-98e8-ff579a1966ee" xmlns:ns4="83b5164a-bb71-441e-ae66-6a6304d0da1c" targetNamespace="http://schemas.microsoft.com/office/2006/metadata/properties" ma:root="true" ma:fieldsID="988c2c7a18860debe6b160b367513f1e" ns3:_="" ns4:_="">
    <xsd:import namespace="688ff3d1-4b03-483a-98e8-ff579a1966ee"/>
    <xsd:import namespace="83b5164a-bb71-441e-ae66-6a6304d0d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ff3d1-4b03-483a-98e8-ff579a1966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b5164a-bb71-441e-ae66-6a6304d0da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9EADE-3F4A-4A21-94DD-15A9706E601D}">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688ff3d1-4b03-483a-98e8-ff579a1966ee"/>
    <ds:schemaRef ds:uri="http://schemas.openxmlformats.org/package/2006/metadata/core-properties"/>
    <ds:schemaRef ds:uri="83b5164a-bb71-441e-ae66-6a6304d0da1c"/>
    <ds:schemaRef ds:uri="http://purl.org/dc/terms/"/>
  </ds:schemaRefs>
</ds:datastoreItem>
</file>

<file path=customXml/itemProps2.xml><?xml version="1.0" encoding="utf-8"?>
<ds:datastoreItem xmlns:ds="http://schemas.openxmlformats.org/officeDocument/2006/customXml" ds:itemID="{14A77599-888B-40FE-8031-ACE7CE790743}">
  <ds:schemaRefs>
    <ds:schemaRef ds:uri="http://schemas.microsoft.com/sharepoint/v3/contenttype/forms"/>
  </ds:schemaRefs>
</ds:datastoreItem>
</file>

<file path=customXml/itemProps3.xml><?xml version="1.0" encoding="utf-8"?>
<ds:datastoreItem xmlns:ds="http://schemas.openxmlformats.org/officeDocument/2006/customXml" ds:itemID="{6084F143-1B99-43FC-AA4D-3F1F06CFD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ff3d1-4b03-483a-98e8-ff579a1966ee"/>
    <ds:schemaRef ds:uri="83b5164a-bb71-441e-ae66-6a6304d0d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PPT_Widescreen (Preferred)</Template>
  <TotalTime>38043</TotalTime>
  <Words>594</Words>
  <Application>Microsoft Office PowerPoint</Application>
  <PresentationFormat>Widescreen</PresentationFormat>
  <Paragraphs>76</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20 db</vt:lpstr>
      <vt:lpstr>Arial</vt:lpstr>
      <vt:lpstr>Calibri</vt:lpstr>
      <vt:lpstr>Calibri Light</vt:lpstr>
      <vt:lpstr>Wingdings</vt:lpstr>
      <vt:lpstr>5_Custom Design</vt:lpstr>
      <vt:lpstr>6_Custom Design</vt:lpstr>
      <vt:lpstr> University of Massachusetts Boston Summary: -FY24-28 Capital Plan</vt:lpstr>
      <vt:lpstr>FY24-28 UMB 5-Year Capital Plan - $192.5M </vt:lpstr>
      <vt:lpstr>FY24-28 UMB 5-Year Capital Plan - $192.5M </vt:lpstr>
      <vt:lpstr>FY24-28 UMB 5-Year Capital Plan - $192.5M (by project category)</vt:lpstr>
      <vt:lpstr>FY24-28 UMB 5-Year Capital Plan - $192.5M (by funding source) </vt:lpstr>
      <vt:lpstr>FY24-28 Local Funding from depreciation reserve</vt:lpstr>
      <vt:lpstr>FY24-28 DCAMM split local funding</vt:lpstr>
      <vt:lpstr>FY24-28 Compliance/Safety local funding</vt:lpstr>
      <vt:lpstr>FY24-28 Approved underway local funding</vt:lpstr>
      <vt:lpstr>FY24-28 Approved not started local funding</vt:lpstr>
      <vt:lpstr>FY24-28 new projects local funding</vt:lpstr>
      <vt:lpstr>FY24-28 Revenue Based Operations</vt:lpstr>
      <vt:lpstr>FY24-28 DCAMM Funding</vt:lpstr>
      <vt:lpstr>FY24-28 UMBA, Vendor, 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Matthew A Krevis</cp:lastModifiedBy>
  <cp:revision>265</cp:revision>
  <cp:lastPrinted>2023-07-19T13:03:04Z</cp:lastPrinted>
  <dcterms:created xsi:type="dcterms:W3CDTF">2018-10-21T19:48:20Z</dcterms:created>
  <dcterms:modified xsi:type="dcterms:W3CDTF">2023-09-28T13:49:47Z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0x0101003C0C8580CE83DA4CACDDE1C7CE7A4102</vt:lpwstr>
  </property>
</Properties>
</file>